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  <Override PartName="/ppt/media/media3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/Relationships>
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1270000" y="4257886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4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3" Type="http://schemas.microsoft.com/office/2007/relationships/media" Target="../media/media3.mp4"/><Relationship Id="rId4" Type="http://schemas.openxmlformats.org/officeDocument/2006/relationships/image" Target="../media/image5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npm.midea.com:7001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异步组件"/>
          <p:cNvSpPr txBox="1"/>
          <p:nvPr/>
        </p:nvSpPr>
        <p:spPr>
          <a:xfrm>
            <a:off x="7537732" y="1202146"/>
            <a:ext cx="417830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 sz="8000"/>
            </a:pPr>
            <a:r>
              <a:rPr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</a:rPr>
              <a:t>异步</a:t>
            </a:r>
            <a:r>
              <a:t>组件</a:t>
            </a:r>
          </a:p>
        </p:txBody>
      </p:sp>
      <p:sp>
        <p:nvSpPr>
          <p:cNvPr id="120" name="@刘信强"/>
          <p:cNvSpPr txBox="1"/>
          <p:nvPr/>
        </p:nvSpPr>
        <p:spPr>
          <a:xfrm>
            <a:off x="9305392" y="2813050"/>
            <a:ext cx="2430781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 sz="4800"/>
            </a:lvl1pPr>
          </a:lstStyle>
          <a:p>
            <a:pPr/>
            <a:r>
              <a:t>@刘信强</a:t>
            </a:r>
          </a:p>
        </p:txBody>
      </p:sp>
      <p:sp>
        <p:nvSpPr>
          <p:cNvPr id="121" name="2018-03-12"/>
          <p:cNvSpPr txBox="1"/>
          <p:nvPr/>
        </p:nvSpPr>
        <p:spPr>
          <a:xfrm>
            <a:off x="9989261" y="3852453"/>
            <a:ext cx="1718158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/>
            <a:r>
              <a:t>2018-03-12</a:t>
            </a:r>
          </a:p>
        </p:txBody>
      </p:sp>
      <p:grpSp>
        <p:nvGrpSpPr>
          <p:cNvPr id="128" name="成组"/>
          <p:cNvGrpSpPr/>
          <p:nvPr/>
        </p:nvGrpSpPr>
        <p:grpSpPr>
          <a:xfrm>
            <a:off x="1536699" y="6406477"/>
            <a:ext cx="1857079" cy="1848524"/>
            <a:chOff x="0" y="0"/>
            <a:chExt cx="1857077" cy="1848522"/>
          </a:xfrm>
        </p:grpSpPr>
        <p:sp>
          <p:nvSpPr>
            <p:cNvPr id="122" name="正方形"/>
            <p:cNvSpPr/>
            <p:nvPr/>
          </p:nvSpPr>
          <p:spPr>
            <a:xfrm>
              <a:off x="0" y="578522"/>
              <a:ext cx="1270000" cy="1270001"/>
            </a:xfrm>
            <a:prstGeom prst="rect">
              <a:avLst/>
            </a:prstGeom>
            <a:noFill/>
            <a:ln w="12700" cap="flat">
              <a:solidFill>
                <a:srgbClr val="FFFFFF">
                  <a:alpha val="34011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23" name="线条"/>
            <p:cNvSpPr/>
            <p:nvPr/>
          </p:nvSpPr>
          <p:spPr>
            <a:xfrm flipV="1">
              <a:off x="0" y="0"/>
              <a:ext cx="578523" cy="57852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24" name="线条"/>
            <p:cNvSpPr/>
            <p:nvPr/>
          </p:nvSpPr>
          <p:spPr>
            <a:xfrm>
              <a:off x="568176" y="11784"/>
              <a:ext cx="1282701" cy="1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25" name="线条"/>
            <p:cNvSpPr/>
            <p:nvPr/>
          </p:nvSpPr>
          <p:spPr>
            <a:xfrm flipV="1">
              <a:off x="1269999" y="12700"/>
              <a:ext cx="578524" cy="57852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26" name="线条"/>
            <p:cNvSpPr/>
            <p:nvPr/>
          </p:nvSpPr>
          <p:spPr>
            <a:xfrm flipV="1">
              <a:off x="1295399" y="1295399"/>
              <a:ext cx="553124" cy="553124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27" name="线条"/>
            <p:cNvSpPr/>
            <p:nvPr/>
          </p:nvSpPr>
          <p:spPr>
            <a:xfrm flipH="1">
              <a:off x="1857077" y="8010"/>
              <a:ext cx="1" cy="1282701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35" name="成组"/>
          <p:cNvGrpSpPr/>
          <p:nvPr/>
        </p:nvGrpSpPr>
        <p:grpSpPr>
          <a:xfrm>
            <a:off x="5295900" y="5642140"/>
            <a:ext cx="1004588" cy="999961"/>
            <a:chOff x="0" y="0"/>
            <a:chExt cx="1004587" cy="999959"/>
          </a:xfrm>
        </p:grpSpPr>
        <p:sp>
          <p:nvSpPr>
            <p:cNvPr id="129" name="正方形"/>
            <p:cNvSpPr/>
            <p:nvPr/>
          </p:nvSpPr>
          <p:spPr>
            <a:xfrm>
              <a:off x="0" y="312952"/>
              <a:ext cx="687008" cy="687008"/>
            </a:xfrm>
            <a:prstGeom prst="rect">
              <a:avLst/>
            </a:prstGeom>
            <a:noFill/>
            <a:ln w="12700" cap="flat">
              <a:solidFill>
                <a:srgbClr val="FFFFFF">
                  <a:alpha val="34011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30" name="线条"/>
            <p:cNvSpPr/>
            <p:nvPr/>
          </p:nvSpPr>
          <p:spPr>
            <a:xfrm flipV="1">
              <a:off x="0" y="0"/>
              <a:ext cx="312952" cy="31295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31" name="线条"/>
            <p:cNvSpPr/>
            <p:nvPr/>
          </p:nvSpPr>
          <p:spPr>
            <a:xfrm>
              <a:off x="307355" y="6375"/>
              <a:ext cx="693878" cy="1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32" name="线条"/>
            <p:cNvSpPr/>
            <p:nvPr/>
          </p:nvSpPr>
          <p:spPr>
            <a:xfrm flipV="1">
              <a:off x="687007" y="6870"/>
              <a:ext cx="312953" cy="31295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33" name="线条"/>
            <p:cNvSpPr/>
            <p:nvPr/>
          </p:nvSpPr>
          <p:spPr>
            <a:xfrm flipV="1">
              <a:off x="700747" y="700747"/>
              <a:ext cx="299213" cy="29921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34" name="线条"/>
            <p:cNvSpPr/>
            <p:nvPr/>
          </p:nvSpPr>
          <p:spPr>
            <a:xfrm flipH="1">
              <a:off x="1004587" y="4333"/>
              <a:ext cx="1" cy="69387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36" name="正方形"/>
          <p:cNvSpPr/>
          <p:nvPr/>
        </p:nvSpPr>
        <p:spPr>
          <a:xfrm>
            <a:off x="3022600" y="4683884"/>
            <a:ext cx="1577216" cy="1577216"/>
          </a:xfrm>
          <a:prstGeom prst="rect">
            <a:avLst/>
          </a:prstGeom>
          <a:ln w="12700">
            <a:solidFill>
              <a:srgbClr val="FFFFFF">
                <a:alpha val="34011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7" name="线条"/>
          <p:cNvSpPr/>
          <p:nvPr/>
        </p:nvSpPr>
        <p:spPr>
          <a:xfrm flipV="1">
            <a:off x="3022600" y="3965416"/>
            <a:ext cx="718468" cy="718468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8" name="线条"/>
          <p:cNvSpPr/>
          <p:nvPr/>
        </p:nvSpPr>
        <p:spPr>
          <a:xfrm>
            <a:off x="3718591" y="3980052"/>
            <a:ext cx="15899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9" name="线条"/>
          <p:cNvSpPr/>
          <p:nvPr/>
        </p:nvSpPr>
        <p:spPr>
          <a:xfrm flipV="1">
            <a:off x="4599815" y="3981188"/>
            <a:ext cx="718469" cy="718469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0" name="线条"/>
          <p:cNvSpPr/>
          <p:nvPr/>
        </p:nvSpPr>
        <p:spPr>
          <a:xfrm flipV="1">
            <a:off x="4631359" y="5574176"/>
            <a:ext cx="686925" cy="686924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1" name="线条"/>
          <p:cNvSpPr/>
          <p:nvPr/>
        </p:nvSpPr>
        <p:spPr>
          <a:xfrm>
            <a:off x="5328908" y="3975363"/>
            <a:ext cx="1" cy="1592989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48" name="成组"/>
          <p:cNvGrpSpPr/>
          <p:nvPr/>
        </p:nvGrpSpPr>
        <p:grpSpPr>
          <a:xfrm>
            <a:off x="3981450" y="6853310"/>
            <a:ext cx="1267830" cy="1261990"/>
            <a:chOff x="0" y="0"/>
            <a:chExt cx="1267829" cy="1261989"/>
          </a:xfrm>
        </p:grpSpPr>
        <p:sp>
          <p:nvSpPr>
            <p:cNvPr id="142" name="正方形"/>
            <p:cNvSpPr/>
            <p:nvPr/>
          </p:nvSpPr>
          <p:spPr>
            <a:xfrm>
              <a:off x="0" y="394958"/>
              <a:ext cx="867032" cy="867032"/>
            </a:xfrm>
            <a:prstGeom prst="rect">
              <a:avLst/>
            </a:prstGeom>
            <a:noFill/>
            <a:ln w="12700" cap="flat">
              <a:solidFill>
                <a:srgbClr val="FFFFFF">
                  <a:alpha val="34011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43" name="线条"/>
            <p:cNvSpPr/>
            <p:nvPr/>
          </p:nvSpPr>
          <p:spPr>
            <a:xfrm flipV="1">
              <a:off x="0" y="0"/>
              <a:ext cx="394959" cy="39495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44" name="线条"/>
            <p:cNvSpPr/>
            <p:nvPr/>
          </p:nvSpPr>
          <p:spPr>
            <a:xfrm>
              <a:off x="387894" y="8045"/>
              <a:ext cx="875703" cy="1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45" name="线条"/>
            <p:cNvSpPr/>
            <p:nvPr/>
          </p:nvSpPr>
          <p:spPr>
            <a:xfrm flipV="1">
              <a:off x="867031" y="8670"/>
              <a:ext cx="394959" cy="39495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46" name="线条"/>
            <p:cNvSpPr/>
            <p:nvPr/>
          </p:nvSpPr>
          <p:spPr>
            <a:xfrm flipV="1">
              <a:off x="884371" y="884371"/>
              <a:ext cx="377619" cy="377619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47" name="线条"/>
            <p:cNvSpPr/>
            <p:nvPr/>
          </p:nvSpPr>
          <p:spPr>
            <a:xfrm flipH="1">
              <a:off x="1267829" y="5468"/>
              <a:ext cx="1" cy="875702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49" name="Async"/>
          <p:cNvSpPr txBox="1"/>
          <p:nvPr/>
        </p:nvSpPr>
        <p:spPr>
          <a:xfrm>
            <a:off x="3336329" y="5189173"/>
            <a:ext cx="94975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Async</a:t>
            </a:r>
          </a:p>
        </p:txBody>
      </p:sp>
      <p:sp>
        <p:nvSpPr>
          <p:cNvPr id="150" name="Async"/>
          <p:cNvSpPr txBox="1"/>
          <p:nvPr/>
        </p:nvSpPr>
        <p:spPr>
          <a:xfrm>
            <a:off x="4164696" y="7519933"/>
            <a:ext cx="5320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200"/>
            </a:lvl1pPr>
          </a:lstStyle>
          <a:p>
            <a:pPr/>
            <a:r>
              <a:t>Async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全局异步组件"/>
          <p:cNvSpPr txBox="1"/>
          <p:nvPr/>
        </p:nvSpPr>
        <p:spPr>
          <a:xfrm>
            <a:off x="3397250" y="4114799"/>
            <a:ext cx="621030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全局异步组件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import Vue from 'vue'…"/>
          <p:cNvSpPr txBox="1"/>
          <p:nvPr/>
        </p:nvSpPr>
        <p:spPr>
          <a:xfrm>
            <a:off x="1750566" y="3901033"/>
            <a:ext cx="9503668" cy="1951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import </a:t>
            </a:r>
            <a:r>
              <a:rPr>
                <a:solidFill>
                  <a:srgbClr val="A9B7C6"/>
                </a:solidFill>
              </a:rPr>
              <a:t>Vue </a:t>
            </a:r>
            <a:r>
              <a:t>from </a:t>
            </a:r>
            <a:r>
              <a:rPr>
                <a:solidFill>
                  <a:srgbClr val="6A8759"/>
                </a:solidFill>
              </a:rPr>
              <a:t>'vue'</a:t>
            </a:r>
            <a:endParaRPr>
              <a:solidFill>
                <a:srgbClr val="6A8759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jsDynamicLoader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'js-dynamic-loader'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FFC66E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Vue.</a:t>
            </a:r>
            <a:r>
              <a:t>component</a:t>
            </a:r>
            <a:r>
              <a:rPr>
                <a:solidFill>
                  <a:srgbClr val="A9B7C6"/>
                </a:solidFill>
              </a:rPr>
              <a:t>(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</a:t>
            </a:r>
            <a:r>
              <a:t>'staff-selector'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</a:t>
            </a:r>
            <a:r>
              <a:rPr>
                <a:solidFill>
                  <a:srgbClr val="A9B7C6"/>
                </a:solidFill>
              </a:rPr>
              <a:t>() =&gt; jsDynamicLoader(</a:t>
            </a:r>
            <a:r>
              <a:t>'http://10.17.148.25/staffSelector-V1.0.0/index.js'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)</a:t>
            </a:r>
            <a: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ref 引用"/>
          <p:cNvSpPr txBox="1"/>
          <p:nvPr/>
        </p:nvSpPr>
        <p:spPr>
          <a:xfrm>
            <a:off x="4638802" y="4114799"/>
            <a:ext cx="3727197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ref 引用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&lt;template&gt;…"/>
          <p:cNvSpPr txBox="1"/>
          <p:nvPr/>
        </p:nvSpPr>
        <p:spPr>
          <a:xfrm>
            <a:off x="287287" y="27533"/>
            <a:ext cx="12430225" cy="9952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&lt;template&gt;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&lt;div&gt;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&lt;component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</a:t>
            </a:r>
            <a:r>
              <a:rPr>
                <a:solidFill>
                  <a:srgbClr val="BABABA"/>
                </a:solidFill>
              </a:rPr>
              <a:t>:is=</a:t>
            </a:r>
            <a:r>
              <a:rPr>
                <a:solidFill>
                  <a:srgbClr val="A5C261"/>
                </a:solidFill>
              </a:rPr>
              <a:t>"</a:t>
            </a:r>
            <a:r>
              <a:rPr>
                <a:solidFill>
                  <a:srgbClr val="9876AA"/>
                </a:solidFill>
              </a:rPr>
              <a:t>subformComponent</a:t>
            </a:r>
            <a:r>
              <a:rPr>
                <a:solidFill>
                  <a:srgbClr val="A5C261"/>
                </a:solidFill>
              </a:rPr>
              <a:t>"</a:t>
            </a:r>
            <a:endParaRPr>
              <a:solidFill>
                <a:srgbClr val="A5C261"/>
              </a:solidFill>
            </a:endParaRP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</a:t>
            </a:r>
            <a:r>
              <a:rPr>
                <a:solidFill>
                  <a:srgbClr val="BABABA"/>
                </a:solidFill>
              </a:rPr>
              <a:t>ref=</a:t>
            </a:r>
            <a:r>
              <a:t>"subformTable"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</a:t>
            </a:r>
            <a:r>
              <a:rPr>
                <a:solidFill>
                  <a:srgbClr val="BABABA"/>
                </a:solidFill>
              </a:rPr>
              <a:t>@on-change=</a:t>
            </a:r>
            <a:r>
              <a:t>"</a:t>
            </a:r>
            <a:r>
              <a:rPr>
                <a:solidFill>
                  <a:srgbClr val="FFC66E"/>
                </a:solidFill>
              </a:rPr>
              <a:t>itemValueChanged</a:t>
            </a:r>
            <a:r>
              <a:rPr>
                <a:solidFill>
                  <a:srgbClr val="A9B7C6"/>
                </a:solidFill>
              </a:rPr>
              <a:t>($event.</a:t>
            </a:r>
            <a:r>
              <a:rPr>
                <a:solidFill>
                  <a:srgbClr val="9876AA"/>
                </a:solidFill>
              </a:rPr>
              <a:t>id</a:t>
            </a:r>
            <a:r>
              <a:rPr>
                <a:solidFill>
                  <a:srgbClr val="A9B7C6"/>
                </a:solidFill>
              </a:rPr>
              <a:t>, </a:t>
            </a:r>
            <a:r>
              <a:rPr>
                <a:solidFill>
                  <a:srgbClr val="9876AA"/>
                </a:solidFill>
              </a:rPr>
              <a:t>index</a:t>
            </a:r>
            <a:r>
              <a:rPr>
                <a:solidFill>
                  <a:srgbClr val="A9B7C6"/>
                </a:solidFill>
              </a:rPr>
              <a:t>, $event)</a:t>
            </a:r>
            <a:r>
              <a:t>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</a:t>
            </a:r>
            <a:r>
              <a:rPr>
                <a:solidFill>
                  <a:srgbClr val="BABABA"/>
                </a:solidFill>
              </a:rPr>
              <a:t>:lang=</a:t>
            </a:r>
            <a:r>
              <a:t>"</a:t>
            </a:r>
            <a:r>
              <a:rPr>
                <a:solidFill>
                  <a:srgbClr val="9876AA"/>
                </a:solidFill>
              </a:rPr>
              <a:t>langType</a:t>
            </a:r>
            <a:r>
              <a:t>"</a:t>
            </a:r>
            <a:r>
              <a:rPr>
                <a:solidFill>
                  <a:srgbClr val="E8BF6B"/>
                </a:solidFill>
              </a:rPr>
              <a:t>&gt;</a:t>
            </a:r>
            <a:endParaRPr>
              <a:solidFill>
                <a:srgbClr val="E8BF6B"/>
              </a:solidFill>
            </a:endParaRP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&lt;/component&gt;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&lt;/div&gt;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&lt;/template&gt;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&lt;script&gt;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E8BF6B"/>
                </a:solidFill>
              </a:rPr>
              <a:t>    </a:t>
            </a: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JSDynamicLoader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'js-dynamic-loader'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export default </a:t>
            </a:r>
            <a:r>
              <a:rPr>
                <a:solidFill>
                  <a:srgbClr val="A9B7C6"/>
                </a:solidFill>
              </a:rPr>
              <a:t>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    </a:t>
            </a:r>
            <a:r>
              <a:rPr>
                <a:solidFill>
                  <a:srgbClr val="9876AA"/>
                </a:solidFill>
              </a:rPr>
              <a:t>name</a:t>
            </a:r>
            <a:r>
              <a:rPr>
                <a:solidFill>
                  <a:srgbClr val="A9B7C6"/>
                </a:solidFill>
              </a:rPr>
              <a:t>: </a:t>
            </a:r>
            <a:r>
              <a:t>"MyComponent"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FFC66E"/>
                </a:solidFill>
              </a:rPr>
              <a:t>data</a:t>
            </a:r>
            <a:r>
              <a:rPr>
                <a:solidFill>
                  <a:srgbClr val="A9B7C6"/>
                </a:solidFill>
              </a:rPr>
              <a:t>()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CC7831"/>
                </a:solidFill>
              </a:rPr>
              <a:t>return </a:t>
            </a:r>
            <a:r>
              <a:t>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</a:t>
            </a:r>
            <a:r>
              <a:rPr>
                <a:solidFill>
                  <a:srgbClr val="9876AA"/>
                </a:solidFill>
              </a:rPr>
              <a:t>subformComponent</a:t>
            </a:r>
            <a:r>
              <a:t>: </a:t>
            </a:r>
            <a:r>
              <a:rPr>
                <a:solidFill>
                  <a:srgbClr val="6A8759"/>
                </a:solidFill>
              </a:rPr>
              <a:t>''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;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9876AA"/>
                </a:solidFill>
              </a:rPr>
              <a:t>methods</a:t>
            </a:r>
            <a:r>
              <a:rPr>
                <a:solidFill>
                  <a:srgbClr val="A9B7C6"/>
                </a:solidFill>
              </a:rPr>
              <a:t>: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FFC66E"/>
                </a:solidFill>
              </a:rPr>
              <a:t>initForm</a:t>
            </a:r>
            <a:r>
              <a:t>() {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            JSDynamicLoader(</a:t>
            </a:r>
            <a:r>
              <a:t>'http://mippdt148_18.midea.com/static/subFormTable-V1.0.0/index.js'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.</a:t>
            </a:r>
            <a:r>
              <a:rPr>
                <a:solidFill>
                  <a:srgbClr val="FFC66E"/>
                </a:solidFill>
              </a:rPr>
              <a:t>then</a:t>
            </a:r>
            <a:r>
              <a:t>(logicFunc =&gt;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</a:t>
            </a:r>
            <a:r>
              <a:rPr>
                <a:solidFill>
                  <a:srgbClr val="CC7831"/>
                </a:solidFill>
              </a:rPr>
              <a:t>this</a:t>
            </a:r>
            <a:r>
              <a:t>.</a:t>
            </a:r>
            <a:r>
              <a:rPr>
                <a:solidFill>
                  <a:srgbClr val="9876AA"/>
                </a:solidFill>
              </a:rPr>
              <a:t>subformComponent </a:t>
            </a:r>
            <a:r>
              <a:t>= logicFunc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</a:t>
            </a:r>
            <a:r>
              <a:rPr>
                <a:solidFill>
                  <a:srgbClr val="A9B7C6"/>
                </a:solidFill>
              </a:rPr>
              <a:t>})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.</a:t>
            </a:r>
            <a:r>
              <a:rPr>
                <a:solidFill>
                  <a:srgbClr val="FFC66E"/>
                </a:solidFill>
              </a:rPr>
              <a:t>catch</a:t>
            </a:r>
            <a:r>
              <a:t>(e =&gt;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console.</a:t>
            </a:r>
            <a:r>
              <a:rPr>
                <a:solidFill>
                  <a:srgbClr val="FFC66E"/>
                </a:solidFill>
              </a:rPr>
              <a:t>error</a:t>
            </a:r>
            <a:r>
              <a:t>(e)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</a:t>
            </a:r>
            <a:r>
              <a:rPr>
                <a:solidFill>
                  <a:srgbClr val="A9B7C6"/>
                </a:solidFill>
              </a:rPr>
              <a:t>})</a:t>
            </a:r>
            <a:r>
              <a:t>;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FFC66E"/>
                </a:solidFill>
              </a:rPr>
              <a:t>mounted</a:t>
            </a:r>
            <a:r>
              <a:rPr>
                <a:solidFill>
                  <a:srgbClr val="A9B7C6"/>
                </a:solidFill>
              </a:rPr>
              <a:t>()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CC7831"/>
                </a:solidFill>
              </a:rPr>
              <a:t>this</a:t>
            </a:r>
            <a:r>
              <a:t>.</a:t>
            </a:r>
            <a:r>
              <a:rPr>
                <a:solidFill>
                  <a:srgbClr val="FFC66E"/>
                </a:solidFill>
              </a:rPr>
              <a:t>initForm</a:t>
            </a:r>
            <a:r>
              <a:t>()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&lt;/script&gt;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UI 集"/>
          <p:cNvSpPr txBox="1"/>
          <p:nvPr/>
        </p:nvSpPr>
        <p:spPr>
          <a:xfrm>
            <a:off x="5269737" y="4114799"/>
            <a:ext cx="246532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UI 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import JSDynamicLoader from 'js-dynamic-loader';…"/>
          <p:cNvSpPr txBox="1"/>
          <p:nvPr/>
        </p:nvSpPr>
        <p:spPr>
          <a:xfrm>
            <a:off x="2238325" y="3486149"/>
            <a:ext cx="852815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JSDynamicLoader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'js-dynamic-loader'</a:t>
            </a:r>
            <a:r>
              <a:rPr>
                <a:solidFill>
                  <a:srgbClr val="CC7831"/>
                </a:solidFill>
              </a:rPr>
              <a:t>;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JSDynamicLoader(</a:t>
            </a:r>
            <a:r>
              <a:t>"http://mippdt148_18.midea.com/static/mui/index.js"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.then(coreFunc =&gt; {</a:t>
            </a:r>
          </a:p>
          <a:p>
            <a:pPr lvl="1"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Vue.</a:t>
            </a:r>
            <a:r>
              <a:rPr>
                <a:solidFill>
                  <a:srgbClr val="FFC66E"/>
                </a:solidFill>
              </a:rPr>
              <a:t>use</a:t>
            </a:r>
            <a:r>
              <a:t>(coreFunc)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</a:t>
            </a:r>
            <a:r>
              <a:t>})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.</a:t>
            </a:r>
            <a:r>
              <a:rPr>
                <a:solidFill>
                  <a:srgbClr val="FFC66E"/>
                </a:solidFill>
              </a:rPr>
              <a:t>catch</a:t>
            </a:r>
            <a:r>
              <a:t>(e =&gt; {</a:t>
            </a:r>
          </a:p>
          <a:p>
            <a:pPr lvl="1"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console.</a:t>
            </a:r>
            <a:r>
              <a:rPr>
                <a:solidFill>
                  <a:srgbClr val="FFC66E"/>
                </a:solidFill>
              </a:rPr>
              <a:t>log</a:t>
            </a:r>
            <a:r>
              <a:t>(</a:t>
            </a:r>
            <a:r>
              <a:rPr>
                <a:solidFill>
                  <a:srgbClr val="6A8759"/>
                </a:solidFill>
              </a:rPr>
              <a:t>'加载错误...'</a:t>
            </a:r>
            <a:r>
              <a:t>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lvl="1"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</a:t>
            </a:r>
            <a:r>
              <a:t>console.</a:t>
            </a:r>
            <a:r>
              <a:rPr>
                <a:solidFill>
                  <a:srgbClr val="FFC66E"/>
                </a:solidFill>
              </a:rPr>
              <a:t>error</a:t>
            </a:r>
            <a:r>
              <a:t>(e)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9B7C6"/>
                </a:solidFill>
              </a:rPr>
              <a:t>})</a:t>
            </a:r>
            <a: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全局异步逻辑"/>
          <p:cNvSpPr txBox="1"/>
          <p:nvPr/>
        </p:nvSpPr>
        <p:spPr>
          <a:xfrm>
            <a:off x="3397250" y="4114799"/>
            <a:ext cx="621030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全局异步逻辑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import JSDynamicLoader from 'js-dynamic-loader';…"/>
          <p:cNvSpPr txBox="1"/>
          <p:nvPr/>
        </p:nvSpPr>
        <p:spPr>
          <a:xfrm>
            <a:off x="195237" y="276925"/>
            <a:ext cx="7186812" cy="7878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JSDynamicLoader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'js-dynamic-loader'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import </a:t>
            </a:r>
            <a:r>
              <a:rPr>
                <a:solidFill>
                  <a:srgbClr val="A9B7C6"/>
                </a:solidFill>
              </a:rPr>
              <a:t>Vue </a:t>
            </a:r>
            <a:r>
              <a:t>from </a:t>
            </a:r>
            <a:r>
              <a:rPr>
                <a:solidFill>
                  <a:srgbClr val="6A8759"/>
                </a:solidFill>
              </a:rPr>
              <a:t>'vue'</a:t>
            </a:r>
            <a:r>
              <a:t>;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VueRouter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'vue-router'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9876A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Vue.</a:t>
            </a:r>
            <a:r>
              <a:rPr>
                <a:solidFill>
                  <a:srgbClr val="FFC66E"/>
                </a:solidFill>
              </a:rPr>
              <a:t>use</a:t>
            </a:r>
            <a:r>
              <a:rPr>
                <a:solidFill>
                  <a:srgbClr val="A9B7C6"/>
                </a:solidFill>
              </a:rPr>
              <a:t>(</a:t>
            </a:r>
            <a:r>
              <a:t>VueRouter</a:t>
            </a:r>
            <a:r>
              <a:rPr>
                <a:solidFill>
                  <a:srgbClr val="A9B7C6"/>
                </a:solidFill>
              </a:rPr>
              <a:t>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JSDynamicLoader(</a:t>
            </a:r>
            <a:r>
              <a:t>'http://js逻辑代码地址'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.then(logicFunc =&gt;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808080"/>
                </a:solidFill>
              </a:rPr>
              <a:t>    </a:t>
            </a:r>
            <a:r>
              <a:t>window.</a:t>
            </a:r>
            <a:r>
              <a:rPr>
                <a:solidFill>
                  <a:srgbClr val="9876AA"/>
                </a:solidFill>
              </a:rPr>
              <a:t>LOGICFUC </a:t>
            </a:r>
            <a:r>
              <a:t>= logicFunc</a:t>
            </a:r>
            <a:r>
              <a:rPr>
                <a:solidFill>
                  <a:srgbClr val="CC7831"/>
                </a:solidFill>
              </a:rPr>
              <a:t>;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808080"/>
                </a:solidFill>
              </a:rPr>
              <a:t>    </a:t>
            </a:r>
            <a:r>
              <a:rPr>
                <a:solidFill>
                  <a:srgbClr val="CC7831"/>
                </a:solidFill>
              </a:rPr>
              <a:t>const </a:t>
            </a:r>
            <a:r>
              <a:rPr>
                <a:solidFill>
                  <a:srgbClr val="A9B7C6"/>
                </a:solidFill>
              </a:rPr>
              <a:t>routes = require(</a:t>
            </a:r>
            <a:r>
              <a:t>'./router/router.js'</a:t>
            </a:r>
            <a:r>
              <a:rPr>
                <a:solidFill>
                  <a:srgbClr val="A9B7C6"/>
                </a:solidFill>
              </a:rPr>
              <a:t>).</a:t>
            </a:r>
            <a:r>
              <a:rPr>
                <a:solidFill>
                  <a:srgbClr val="9876AA"/>
                </a:solidFill>
              </a:rPr>
              <a:t>default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const </a:t>
            </a:r>
            <a:r>
              <a:rPr>
                <a:solidFill>
                  <a:srgbClr val="A9B7C6"/>
                </a:solidFill>
              </a:rPr>
              <a:t>router = </a:t>
            </a:r>
            <a:r>
              <a:t>new </a:t>
            </a:r>
            <a:r>
              <a:rPr>
                <a:solidFill>
                  <a:srgbClr val="9876AA"/>
                </a:solidFill>
              </a:rPr>
              <a:t>VueRouter</a:t>
            </a:r>
            <a:r>
              <a:rPr>
                <a:solidFill>
                  <a:srgbClr val="A9B7C6"/>
                </a:solidFill>
              </a:rPr>
              <a:t>({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routes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})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 defTabSz="457200">
              <a:defRPr b="0" sz="1600">
                <a:solidFill>
                  <a:srgbClr val="80808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</a:t>
            </a:r>
            <a:r>
              <a:t>  </a:t>
            </a:r>
            <a:r>
              <a:rPr>
                <a:solidFill>
                  <a:srgbClr val="CC7831"/>
                </a:solidFill>
              </a:rPr>
              <a:t>const </a:t>
            </a:r>
            <a:r>
              <a:t>App = require(</a:t>
            </a:r>
            <a:r>
              <a:rPr>
                <a:solidFill>
                  <a:srgbClr val="6A8759"/>
                </a:solidFill>
              </a:rPr>
              <a:t>'./App.vue'</a:t>
            </a:r>
            <a:r>
              <a:t>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 defTabSz="457200">
              <a:defRPr b="0" sz="1600">
                <a:solidFill>
                  <a:srgbClr val="80808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const </a:t>
            </a:r>
            <a:r>
              <a:t>store = require(</a:t>
            </a:r>
            <a:r>
              <a:rPr>
                <a:solidFill>
                  <a:srgbClr val="6A8759"/>
                </a:solidFill>
              </a:rPr>
              <a:t>'./vuex/store'</a:t>
            </a:r>
            <a:r>
              <a:t>).</a:t>
            </a:r>
            <a:r>
              <a:rPr>
                <a:solidFill>
                  <a:srgbClr val="9876AA"/>
                </a:solidFill>
              </a:rPr>
              <a:t>default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new </a:t>
            </a:r>
            <a:r>
              <a:rPr>
                <a:solidFill>
                  <a:srgbClr val="A9B7C6"/>
                </a:solidFill>
              </a:rPr>
              <a:t>Vue({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router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</a:t>
            </a:r>
            <a:r>
              <a:rPr>
                <a:solidFill>
                  <a:srgbClr val="A9B7C6"/>
                </a:solidFill>
              </a:rPr>
              <a:t>store</a:t>
            </a:r>
            <a:r>
              <a:t>,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  </a:t>
            </a:r>
            <a:r>
              <a:rPr>
                <a:solidFill>
                  <a:srgbClr val="FFC66E"/>
                </a:solidFill>
              </a:rPr>
              <a:t>render</a:t>
            </a:r>
            <a:r>
              <a:t>: h =&gt; h(App)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FFC66E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rPr>
                <a:solidFill>
                  <a:srgbClr val="A9B7C6"/>
                </a:solidFill>
              </a:rPr>
              <a:t>}).</a:t>
            </a:r>
            <a:r>
              <a:t>$mount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A8759"/>
                </a:solidFill>
              </a:rPr>
              <a:t>'#app'</a:t>
            </a:r>
            <a:r>
              <a:rPr>
                <a:solidFill>
                  <a:srgbClr val="A9B7C6"/>
                </a:solidFill>
              </a:rPr>
              <a:t>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</a:t>
            </a:r>
            <a:r>
              <a:t>})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.</a:t>
            </a:r>
            <a:r>
              <a:rPr>
                <a:solidFill>
                  <a:srgbClr val="FFC66E"/>
                </a:solidFill>
              </a:rPr>
              <a:t>catch</a:t>
            </a:r>
            <a:r>
              <a:t>(e =&gt;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console.</a:t>
            </a:r>
            <a:r>
              <a:rPr>
                <a:solidFill>
                  <a:srgbClr val="FFC66E"/>
                </a:solidFill>
              </a:rPr>
              <a:t>log</a:t>
            </a:r>
            <a:r>
              <a:t>(</a:t>
            </a:r>
            <a:r>
              <a:rPr>
                <a:solidFill>
                  <a:srgbClr val="6A8759"/>
                </a:solidFill>
              </a:rPr>
              <a:t>'加载错误...'</a:t>
            </a:r>
            <a:r>
              <a:t>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t>console.</a:t>
            </a:r>
            <a:r>
              <a:rPr>
                <a:solidFill>
                  <a:srgbClr val="FFC66E"/>
                </a:solidFill>
              </a:rPr>
              <a:t>error</a:t>
            </a:r>
            <a:r>
              <a:t>(e)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9B7C6"/>
                </a:solidFill>
              </a:rPr>
              <a:t>})</a:t>
            </a:r>
            <a:r>
              <a:t>;</a:t>
            </a:r>
          </a:p>
        </p:txBody>
      </p:sp>
      <p:sp>
        <p:nvSpPr>
          <p:cNvPr id="250" name="app.js"/>
          <p:cNvSpPr txBox="1"/>
          <p:nvPr/>
        </p:nvSpPr>
        <p:spPr>
          <a:xfrm>
            <a:off x="2563046" y="8610715"/>
            <a:ext cx="99486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app.js</a:t>
            </a:r>
          </a:p>
        </p:txBody>
      </p:sp>
      <p:sp>
        <p:nvSpPr>
          <p:cNvPr id="251" name="component.vue"/>
          <p:cNvSpPr txBox="1"/>
          <p:nvPr/>
        </p:nvSpPr>
        <p:spPr>
          <a:xfrm>
            <a:off x="9798138" y="8745559"/>
            <a:ext cx="236677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component.vue</a:t>
            </a:r>
          </a:p>
        </p:txBody>
      </p:sp>
      <p:grpSp>
        <p:nvGrpSpPr>
          <p:cNvPr id="255" name="成组"/>
          <p:cNvGrpSpPr/>
          <p:nvPr/>
        </p:nvGrpSpPr>
        <p:grpSpPr>
          <a:xfrm>
            <a:off x="7323879" y="846206"/>
            <a:ext cx="566336" cy="7013717"/>
            <a:chOff x="0" y="0"/>
            <a:chExt cx="566334" cy="7013715"/>
          </a:xfrm>
        </p:grpSpPr>
        <p:sp>
          <p:nvSpPr>
            <p:cNvPr id="252" name="线条"/>
            <p:cNvSpPr/>
            <p:nvPr/>
          </p:nvSpPr>
          <p:spPr>
            <a:xfrm flipV="1">
              <a:off x="290228" y="35804"/>
              <a:ext cx="1" cy="6927789"/>
            </a:xfrm>
            <a:prstGeom prst="line">
              <a:avLst/>
            </a:prstGeom>
            <a:noFill/>
            <a:ln w="25400" cap="flat">
              <a:solidFill>
                <a:schemeClr val="accent4">
                  <a:hueOff val="468000"/>
                  <a:satOff val="-4761"/>
                  <a:lumOff val="10196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53" name="矩形"/>
            <p:cNvSpPr/>
            <p:nvPr/>
          </p:nvSpPr>
          <p:spPr>
            <a:xfrm>
              <a:off x="14121" y="0"/>
              <a:ext cx="552214" cy="1404319"/>
            </a:xfrm>
            <a:prstGeom prst="rect">
              <a:avLst/>
            </a:prstGeom>
            <a:gradFill flip="none" rotWithShape="1">
              <a:gsLst>
                <a:gs pos="0">
                  <a:srgbClr val="000000"/>
                </a:gs>
                <a:gs pos="100000">
                  <a:srgbClr val="000000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54" name="矩形"/>
            <p:cNvSpPr/>
            <p:nvPr/>
          </p:nvSpPr>
          <p:spPr>
            <a:xfrm>
              <a:off x="0" y="5609397"/>
              <a:ext cx="552214" cy="1404319"/>
            </a:xfrm>
            <a:prstGeom prst="rect">
              <a:avLst/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56" name="&lt;script&gt;…"/>
          <p:cNvSpPr txBox="1"/>
          <p:nvPr/>
        </p:nvSpPr>
        <p:spPr>
          <a:xfrm>
            <a:off x="8099290" y="173242"/>
            <a:ext cx="4869955" cy="8085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&lt;script&gt;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E8BF6B"/>
                </a:solidFill>
              </a:rPr>
              <a:t>  </a:t>
            </a:r>
            <a:r>
              <a:t>const </a:t>
            </a:r>
            <a:r>
              <a:rPr>
                <a:solidFill>
                  <a:srgbClr val="A9B7C6"/>
                </a:solidFill>
              </a:rPr>
              <a:t>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api: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formDesigner: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getFormDataUrl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t>services: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formDesigner: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validators: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stringValodators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9876A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</a:t>
            </a:r>
            <a:r>
              <a:rPr>
                <a:solidFill>
                  <a:srgbClr val="A9B7C6"/>
                </a:solidFill>
              </a:rPr>
              <a:t>} = </a:t>
            </a:r>
            <a:r>
              <a:t>LOGICFUC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export default </a:t>
            </a:r>
            <a:r>
              <a:rPr>
                <a:solidFill>
                  <a:srgbClr val="A9B7C6"/>
                </a:solidFill>
              </a:rPr>
              <a:t>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FFC66E"/>
                </a:solidFill>
              </a:rPr>
              <a:t>data</a:t>
            </a:r>
            <a:r>
              <a:t>() {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  </a:t>
            </a:r>
            <a:r>
              <a:t>return </a:t>
            </a:r>
            <a:r>
              <a:rPr>
                <a:solidFill>
                  <a:srgbClr val="A9B7C6"/>
                </a:solidFill>
              </a:rPr>
              <a:t>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}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9876A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t>methods</a:t>
            </a:r>
            <a:r>
              <a:rPr>
                <a:solidFill>
                  <a:srgbClr val="A9B7C6"/>
                </a:solidFill>
              </a:rPr>
              <a:t>: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stringValodators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  </a:t>
            </a:r>
            <a:r>
              <a:rPr>
                <a:solidFill>
                  <a:srgbClr val="FFC66E"/>
                </a:solidFill>
              </a:rPr>
              <a:t>getData</a:t>
            </a:r>
            <a:r>
              <a:t>(params)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this</a:t>
            </a:r>
            <a:r>
              <a:t>.$http.</a:t>
            </a:r>
            <a:r>
              <a:rPr>
                <a:solidFill>
                  <a:srgbClr val="FFC66E"/>
                </a:solidFill>
              </a:rPr>
              <a:t>get</a:t>
            </a:r>
            <a:r>
              <a:t>(getFormDataUrl)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.</a:t>
            </a:r>
            <a:r>
              <a:rPr>
                <a:solidFill>
                  <a:srgbClr val="FFC66E"/>
                </a:solidFill>
              </a:rPr>
              <a:t>then</a:t>
            </a:r>
            <a:r>
              <a:t>()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9B7C6"/>
                </a:solidFill>
              </a:rPr>
              <a:t>}</a:t>
            </a:r>
            <a:r>
              <a:t>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&lt;/script&gt;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异步逻辑"/>
          <p:cNvSpPr txBox="1"/>
          <p:nvPr/>
        </p:nvSpPr>
        <p:spPr>
          <a:xfrm>
            <a:off x="4413250" y="4114799"/>
            <a:ext cx="417830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异步逻辑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import jsDynamicLoader from 'js-dynamic-loader';…"/>
          <p:cNvSpPr txBox="1"/>
          <p:nvPr/>
        </p:nvSpPr>
        <p:spPr>
          <a:xfrm>
            <a:off x="3152874" y="1604416"/>
            <a:ext cx="6699052" cy="6544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jsDynamicLoader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'js-dynamic-loader'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import </a:t>
            </a:r>
            <a:r>
              <a:rPr>
                <a:solidFill>
                  <a:srgbClr val="A9B7C6"/>
                </a:solidFill>
              </a:rPr>
              <a:t>axios </a:t>
            </a:r>
            <a:r>
              <a:t>from </a:t>
            </a:r>
            <a:r>
              <a:rPr>
                <a:solidFill>
                  <a:srgbClr val="6A8759"/>
                </a:solidFill>
              </a:rPr>
              <a:t>'axios'</a:t>
            </a:r>
            <a:r>
              <a:t>;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export function </a:t>
            </a:r>
            <a:r>
              <a:rPr>
                <a:solidFill>
                  <a:srgbClr val="FFC66E"/>
                </a:solidFill>
              </a:rPr>
              <a:t>getDataService</a:t>
            </a:r>
            <a:r>
              <a:rPr>
                <a:solidFill>
                  <a:srgbClr val="A9B7C6"/>
                </a:solidFill>
              </a:rPr>
              <a:t>(id)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CC7831"/>
                </a:solidFill>
              </a:rPr>
              <a:t>return new </a:t>
            </a:r>
            <a:r>
              <a:t>Promise((resolve</a:t>
            </a:r>
            <a:r>
              <a:rPr>
                <a:solidFill>
                  <a:srgbClr val="CC7831"/>
                </a:solidFill>
              </a:rPr>
              <a:t>, </a:t>
            </a:r>
            <a:r>
              <a:t>reject) =&gt; {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axios.</a:t>
            </a:r>
            <a:r>
              <a:rPr>
                <a:solidFill>
                  <a:srgbClr val="FFC66E"/>
                </a:solidFill>
              </a:rPr>
              <a:t>get</a:t>
            </a:r>
            <a:r>
              <a:rPr>
                <a:solidFill>
                  <a:srgbClr val="A9B7C6"/>
                </a:solidFill>
              </a:rPr>
              <a:t>(</a:t>
            </a:r>
            <a:r>
              <a:t>'http://xxxx'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.</a:t>
            </a:r>
            <a:r>
              <a:rPr>
                <a:solidFill>
                  <a:srgbClr val="FFC66E"/>
                </a:solidFill>
              </a:rPr>
              <a:t>then</a:t>
            </a:r>
            <a:r>
              <a:t>(res =&gt; {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    </a:t>
            </a:r>
            <a:r>
              <a:rPr>
                <a:solidFill>
                  <a:srgbClr val="CC7831"/>
                </a:solidFill>
              </a:rPr>
              <a:t>return </a:t>
            </a:r>
            <a:r>
              <a:rPr>
                <a:solidFill>
                  <a:srgbClr val="A9B7C6"/>
                </a:solidFill>
              </a:rPr>
              <a:t>jsDynamicLoader(</a:t>
            </a:r>
            <a:r>
              <a:t>'http://xxx/index.js'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.then(asyncFunc =&gt;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808080"/>
                </a:solidFill>
              </a:rPr>
              <a:t>// 异步逻辑加载成功</a:t>
            </a:r>
            <a:endParaRPr>
              <a:solidFill>
                <a:srgbClr val="808080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808080"/>
                </a:solidFill>
              </a:rPr>
              <a:t>            </a:t>
            </a:r>
            <a:r>
              <a:rPr>
                <a:solidFill>
                  <a:srgbClr val="CC7831"/>
                </a:solidFill>
              </a:rPr>
              <a:t>const </a:t>
            </a:r>
            <a:r>
              <a:t>{dataService} = asyncFunc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        return </a:t>
            </a:r>
            <a:r>
              <a:t>dataService(res.data)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</a:t>
            </a:r>
            <a:r>
              <a:rPr>
                <a:solidFill>
                  <a:srgbClr val="A9B7C6"/>
                </a:solidFill>
              </a:rPr>
              <a:t>})</a:t>
            </a:r>
            <a:r>
              <a:t>;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</a:t>
            </a:r>
            <a:r>
              <a:rPr>
                <a:solidFill>
                  <a:srgbClr val="A9B7C6"/>
                </a:solidFill>
              </a:rPr>
              <a:t>})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.</a:t>
            </a:r>
            <a:r>
              <a:rPr>
                <a:solidFill>
                  <a:srgbClr val="FFC66E"/>
                </a:solidFill>
              </a:rPr>
              <a:t>then</a:t>
            </a:r>
            <a:r>
              <a:t>(data =&gt; {</a:t>
            </a:r>
          </a:p>
          <a:p>
            <a:pPr algn="l" defTabSz="457200">
              <a:defRPr b="0" sz="1600">
                <a:solidFill>
                  <a:srgbClr val="80808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    </a:t>
            </a:r>
            <a:r>
              <a:t>// data 为使用异步逻辑处理好的接口数据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808080"/>
                </a:solidFill>
              </a:rPr>
              <a:t>        </a:t>
            </a:r>
            <a:r>
              <a:t>resolve(data)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</a:t>
            </a:r>
            <a:r>
              <a:rPr>
                <a:solidFill>
                  <a:srgbClr val="A9B7C6"/>
                </a:solidFill>
              </a:rPr>
              <a:t>})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.</a:t>
            </a:r>
            <a:r>
              <a:rPr>
                <a:solidFill>
                  <a:srgbClr val="FFC66E"/>
                </a:solidFill>
              </a:rPr>
              <a:t>catch</a:t>
            </a:r>
            <a:r>
              <a:t>(error =&gt; 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reject(error)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</a:t>
            </a:r>
            <a:r>
              <a:rPr>
                <a:solidFill>
                  <a:srgbClr val="A9B7C6"/>
                </a:solidFill>
              </a:rPr>
              <a:t>})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应用场景"/>
          <p:cNvSpPr txBox="1"/>
          <p:nvPr/>
        </p:nvSpPr>
        <p:spPr>
          <a:xfrm>
            <a:off x="4413250" y="4114799"/>
            <a:ext cx="417830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应用场景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异步样式（全局）"/>
          <p:cNvSpPr txBox="1"/>
          <p:nvPr/>
        </p:nvSpPr>
        <p:spPr>
          <a:xfrm>
            <a:off x="2381250" y="4114799"/>
            <a:ext cx="824230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异步样式（全局）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import JSDynamicLoader from 'js-dynamic-loader';…"/>
          <p:cNvSpPr txBox="1"/>
          <p:nvPr/>
        </p:nvSpPr>
        <p:spPr>
          <a:xfrm>
            <a:off x="2177355" y="3886200"/>
            <a:ext cx="8650090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JSDynamicLoader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'js-dynamic-loader'</a:t>
            </a:r>
            <a:r>
              <a:rPr>
                <a:solidFill>
                  <a:srgbClr val="CC7831"/>
                </a:solidFill>
              </a:rPr>
              <a:t>;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JSDynamicLoader(</a:t>
            </a:r>
            <a:r>
              <a:t>“http://mippdt148_18.midea.com/static/theme/dark.js”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.then()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.</a:t>
            </a:r>
            <a:r>
              <a:rPr>
                <a:solidFill>
                  <a:srgbClr val="FFC66E"/>
                </a:solidFill>
              </a:rPr>
              <a:t>catch</a:t>
            </a:r>
            <a:r>
              <a:t>(e =&gt; {</a:t>
            </a:r>
          </a:p>
          <a:p>
            <a:pPr lvl="1"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console.</a:t>
            </a:r>
            <a:r>
              <a:rPr>
                <a:solidFill>
                  <a:srgbClr val="FFC66E"/>
                </a:solidFill>
              </a:rPr>
              <a:t>log</a:t>
            </a:r>
            <a:r>
              <a:t>(</a:t>
            </a:r>
            <a:r>
              <a:rPr>
                <a:solidFill>
                  <a:srgbClr val="6A8759"/>
                </a:solidFill>
              </a:rPr>
              <a:t>'加载错误...'</a:t>
            </a:r>
            <a:r>
              <a:t>)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lvl="1"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  <a: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如何打包异步组件？"/>
          <p:cNvSpPr txBox="1"/>
          <p:nvPr/>
        </p:nvSpPr>
        <p:spPr>
          <a:xfrm>
            <a:off x="1873250" y="4114799"/>
            <a:ext cx="925830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如何打包异步组件？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123.png" descr="1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8629" y="2222500"/>
            <a:ext cx="2882901" cy="5308600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线条"/>
          <p:cNvSpPr/>
          <p:nvPr/>
        </p:nvSpPr>
        <p:spPr>
          <a:xfrm flipV="1">
            <a:off x="2737767" y="5279139"/>
            <a:ext cx="5378122" cy="179882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0" name="&lt;template&gt;…"/>
          <p:cNvSpPr txBox="1"/>
          <p:nvPr/>
        </p:nvSpPr>
        <p:spPr>
          <a:xfrm>
            <a:off x="8045931" y="285749"/>
            <a:ext cx="4626075" cy="918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&lt;template&gt;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&lt;div&gt;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&lt;/div&gt;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&lt;/template&gt;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&lt;style </a:t>
            </a:r>
            <a:r>
              <a:rPr>
                <a:solidFill>
                  <a:srgbClr val="BABABA"/>
                </a:solidFill>
              </a:rPr>
              <a:t>scoped</a:t>
            </a:r>
            <a:r>
              <a:t>&gt;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E8BF6B"/>
                </a:solidFill>
              </a:rPr>
              <a:t>    </a:t>
            </a:r>
            <a:r>
              <a:rPr>
                <a:solidFill>
                  <a:srgbClr val="CC7831"/>
                </a:solidFill>
              </a:rPr>
              <a:t>@import </a:t>
            </a:r>
            <a:r>
              <a:t>'common.css'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@import </a:t>
            </a:r>
            <a:r>
              <a:t>'iconfont/iconfont.css'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&lt;/style&gt;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&lt;script&gt;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E8BF6B"/>
                </a:solidFill>
              </a:rPr>
              <a:t>    </a:t>
            </a: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api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'./api.js'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util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'./util.js'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import </a:t>
            </a:r>
            <a:r>
              <a:rPr>
                <a:solidFill>
                  <a:srgbClr val="A9B7C6"/>
                </a:solidFill>
              </a:rPr>
              <a:t>Vue </a:t>
            </a:r>
            <a:r>
              <a:t>from </a:t>
            </a:r>
            <a:r>
              <a:rPr>
                <a:solidFill>
                  <a:srgbClr val="6A8759"/>
                </a:solidFill>
              </a:rPr>
              <a:t>'vue'</a:t>
            </a:r>
            <a:r>
              <a:t>;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export default </a:t>
            </a:r>
            <a:r>
              <a:rPr>
                <a:solidFill>
                  <a:srgbClr val="A9B7C6"/>
                </a:solidFill>
              </a:rPr>
              <a:t>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    </a:t>
            </a:r>
            <a:r>
              <a:rPr>
                <a:solidFill>
                  <a:srgbClr val="9876AA"/>
                </a:solidFill>
              </a:rPr>
              <a:t>name</a:t>
            </a:r>
            <a:r>
              <a:rPr>
                <a:solidFill>
                  <a:srgbClr val="A9B7C6"/>
                </a:solidFill>
              </a:rPr>
              <a:t>: </a:t>
            </a:r>
            <a:r>
              <a:t>'StaffSelector'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FFC66E"/>
                </a:solidFill>
              </a:rPr>
              <a:t>data</a:t>
            </a:r>
            <a:r>
              <a:rPr>
                <a:solidFill>
                  <a:srgbClr val="A9B7C6"/>
                </a:solidFill>
              </a:rPr>
              <a:t>()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CC7831"/>
                </a:solidFill>
              </a:rPr>
              <a:t>return </a:t>
            </a:r>
            <a:r>
              <a:t>{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</a:t>
            </a:r>
            <a:r>
              <a:rPr>
                <a:solidFill>
                  <a:srgbClr val="9876AA"/>
                </a:solidFill>
              </a:rPr>
              <a:t>nameText</a:t>
            </a:r>
            <a:r>
              <a:t>: </a:t>
            </a:r>
            <a:r>
              <a:rPr>
                <a:solidFill>
                  <a:srgbClr val="6A8759"/>
                </a:solidFill>
              </a:rPr>
              <a:t>''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A9B7C6"/>
                </a:solidFill>
              </a:rPr>
              <a:t>}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}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9876AA"/>
                </a:solidFill>
              </a:rPr>
              <a:t>props</a:t>
            </a:r>
            <a:r>
              <a:rPr>
                <a:solidFill>
                  <a:srgbClr val="A9B7C6"/>
                </a:solidFill>
              </a:rPr>
              <a:t>: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808080"/>
                </a:solidFill>
              </a:rPr>
              <a:t>// 取消快速搜索栏</a:t>
            </a:r>
            <a:endParaRPr>
              <a:solidFill>
                <a:srgbClr val="808080"/>
              </a:solidFill>
            </a:endParaRPr>
          </a:p>
          <a:p>
            <a:pPr algn="l" defTabSz="457200">
              <a:defRPr b="0" sz="1600">
                <a:solidFill>
                  <a:srgbClr val="80808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9876AA"/>
                </a:solidFill>
              </a:rPr>
              <a:t>noFastBar</a:t>
            </a:r>
            <a:r>
              <a:rPr>
                <a:solidFill>
                  <a:srgbClr val="A9B7C6"/>
                </a:solidFill>
              </a:rPr>
              <a:t>: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</a:t>
            </a:r>
            <a:r>
              <a:rPr>
                <a:solidFill>
                  <a:srgbClr val="9876AA"/>
                </a:solidFill>
              </a:rPr>
              <a:t>type</a:t>
            </a:r>
            <a:r>
              <a:t>: Boolean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</a:t>
            </a:r>
            <a:r>
              <a:rPr>
                <a:solidFill>
                  <a:srgbClr val="9876AA"/>
                </a:solidFill>
              </a:rPr>
              <a:t>default</a:t>
            </a:r>
            <a:r>
              <a:rPr>
                <a:solidFill>
                  <a:srgbClr val="A9B7C6"/>
                </a:solidFill>
              </a:rPr>
              <a:t>: </a:t>
            </a:r>
            <a:r>
              <a:t>false,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</a:t>
            </a:r>
            <a:r>
              <a:rPr>
                <a:solidFill>
                  <a:srgbClr val="9876AA"/>
                </a:solidFill>
              </a:rPr>
              <a:t>required</a:t>
            </a:r>
            <a:r>
              <a:rPr>
                <a:solidFill>
                  <a:srgbClr val="A9B7C6"/>
                </a:solidFill>
              </a:rPr>
              <a:t>: </a:t>
            </a:r>
            <a:r>
              <a:t>false,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9876AA"/>
                </a:solidFill>
              </a:rPr>
              <a:t>methods</a:t>
            </a:r>
            <a:r>
              <a:rPr>
                <a:solidFill>
                  <a:srgbClr val="A9B7C6"/>
                </a:solidFill>
              </a:rPr>
              <a:t>: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FFC66E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        </a:t>
            </a:r>
            <a:r>
              <a:t>calCbcListSize</a:t>
            </a:r>
            <a:r>
              <a:rPr>
                <a:solidFill>
                  <a:srgbClr val="A9B7C6"/>
                </a:solidFill>
              </a:rPr>
              <a:t>()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}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</a:t>
            </a:r>
            <a:r>
              <a:rPr>
                <a:solidFill>
                  <a:srgbClr val="A9B7C6"/>
                </a:solidFill>
              </a:rPr>
              <a:t>}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}</a:t>
            </a: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&lt;/script&gt;</a:t>
            </a:r>
          </a:p>
        </p:txBody>
      </p:sp>
      <p:sp>
        <p:nvSpPr>
          <p:cNvPr id="271" name="就是一个普通的vue组件"/>
          <p:cNvSpPr txBox="1"/>
          <p:nvPr/>
        </p:nvSpPr>
        <p:spPr>
          <a:xfrm>
            <a:off x="4102713" y="4794886"/>
            <a:ext cx="3343047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就是一个普通的vue组件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456.png" descr="4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8563" y="3886200"/>
            <a:ext cx="2247901" cy="198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import * as api from './api';…"/>
          <p:cNvSpPr txBox="1"/>
          <p:nvPr/>
        </p:nvSpPr>
        <p:spPr>
          <a:xfrm>
            <a:off x="7344656" y="1199618"/>
            <a:ext cx="4991895" cy="3551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import </a:t>
            </a:r>
            <a:r>
              <a:rPr>
                <a:solidFill>
                  <a:srgbClr val="A9B7C6"/>
                </a:solidFill>
              </a:rPr>
              <a:t>* </a:t>
            </a:r>
            <a:r>
              <a:t>as </a:t>
            </a:r>
            <a:r>
              <a:rPr>
                <a:solidFill>
                  <a:srgbClr val="A9B7C6"/>
                </a:solidFill>
              </a:rPr>
              <a:t>api </a:t>
            </a:r>
            <a:r>
              <a:t>from </a:t>
            </a:r>
            <a:r>
              <a:rPr>
                <a:solidFill>
                  <a:srgbClr val="6A8759"/>
                </a:solidFill>
              </a:rPr>
              <a:t>'./api'</a:t>
            </a:r>
            <a:r>
              <a:t>;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* </a:t>
            </a:r>
            <a:r>
              <a:rPr>
                <a:solidFill>
                  <a:srgbClr val="CC7831"/>
                </a:solidFill>
              </a:rPr>
              <a:t>as </a:t>
            </a:r>
            <a:r>
              <a:rPr>
                <a:solidFill>
                  <a:srgbClr val="A9B7C6"/>
                </a:solidFill>
              </a:rPr>
              <a:t>handlers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'./handlers'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* </a:t>
            </a:r>
            <a:r>
              <a:rPr>
                <a:solidFill>
                  <a:srgbClr val="CC7831"/>
                </a:solidFill>
              </a:rPr>
              <a:t>as </a:t>
            </a:r>
            <a:r>
              <a:rPr>
                <a:solidFill>
                  <a:srgbClr val="A9B7C6"/>
                </a:solidFill>
              </a:rPr>
              <a:t>lang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'./lang'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* </a:t>
            </a:r>
            <a:r>
              <a:rPr>
                <a:solidFill>
                  <a:srgbClr val="CC7831"/>
                </a:solidFill>
              </a:rPr>
              <a:t>as </a:t>
            </a:r>
            <a:r>
              <a:rPr>
                <a:solidFill>
                  <a:srgbClr val="A9B7C6"/>
                </a:solidFill>
              </a:rPr>
              <a:t>services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'./services'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* </a:t>
            </a:r>
            <a:r>
              <a:rPr>
                <a:solidFill>
                  <a:srgbClr val="CC7831"/>
                </a:solidFill>
              </a:rPr>
              <a:t>as </a:t>
            </a:r>
            <a:r>
              <a:rPr>
                <a:solidFill>
                  <a:srgbClr val="A9B7C6"/>
                </a:solidFill>
              </a:rPr>
              <a:t>utils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'./utils'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export </a:t>
            </a:r>
            <a:r>
              <a:rPr>
                <a:solidFill>
                  <a:srgbClr val="A9B7C6"/>
                </a:solidFill>
              </a:rPr>
              <a:t>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api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t>handlers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9B7C6"/>
                </a:solidFill>
              </a:rPr>
              <a:t>lang</a:t>
            </a:r>
            <a:r>
              <a:t>,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t>services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t>utils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75" name="线条"/>
          <p:cNvSpPr/>
          <p:nvPr/>
        </p:nvSpPr>
        <p:spPr>
          <a:xfrm flipV="1">
            <a:off x="3208001" y="2649480"/>
            <a:ext cx="4139376" cy="2809025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6" name="import ‘./style.less’;"/>
          <p:cNvSpPr txBox="1"/>
          <p:nvPr/>
        </p:nvSpPr>
        <p:spPr>
          <a:xfrm>
            <a:off x="7371626" y="6326408"/>
            <a:ext cx="2918917" cy="618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import ‘./style.less’;</a:t>
            </a:r>
          </a:p>
        </p:txBody>
      </p:sp>
      <p:sp>
        <p:nvSpPr>
          <p:cNvPr id="277" name="线条"/>
          <p:cNvSpPr/>
          <p:nvPr/>
        </p:nvSpPr>
        <p:spPr>
          <a:xfrm>
            <a:off x="3203768" y="5484264"/>
            <a:ext cx="4012342" cy="993608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8" name="JS 逻辑"/>
          <p:cNvSpPr txBox="1"/>
          <p:nvPr/>
        </p:nvSpPr>
        <p:spPr>
          <a:xfrm rot="19529293">
            <a:off x="4678392" y="3470267"/>
            <a:ext cx="1164337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JS 逻辑</a:t>
            </a:r>
          </a:p>
        </p:txBody>
      </p:sp>
      <p:sp>
        <p:nvSpPr>
          <p:cNvPr id="279" name="样式"/>
          <p:cNvSpPr txBox="1"/>
          <p:nvPr/>
        </p:nvSpPr>
        <p:spPr>
          <a:xfrm rot="900000">
            <a:off x="4567137" y="5930086"/>
            <a:ext cx="723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样式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Builder"/>
          <p:cNvSpPr txBox="1"/>
          <p:nvPr/>
        </p:nvSpPr>
        <p:spPr>
          <a:xfrm>
            <a:off x="4724654" y="4224785"/>
            <a:ext cx="3555493" cy="1304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Builder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tyle.less"/>
          <p:cNvSpPr/>
          <p:nvPr/>
        </p:nvSpPr>
        <p:spPr>
          <a:xfrm>
            <a:off x="1039947" y="2417494"/>
            <a:ext cx="955327" cy="122754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1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style.less</a:t>
            </a:r>
          </a:p>
        </p:txBody>
      </p:sp>
      <p:sp>
        <p:nvSpPr>
          <p:cNvPr id="284" name="service.js"/>
          <p:cNvSpPr/>
          <p:nvPr/>
        </p:nvSpPr>
        <p:spPr>
          <a:xfrm>
            <a:off x="891617" y="3428832"/>
            <a:ext cx="955328" cy="1227546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1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service.js</a:t>
            </a:r>
          </a:p>
        </p:txBody>
      </p:sp>
      <p:sp>
        <p:nvSpPr>
          <p:cNvPr id="285" name="箭头"/>
          <p:cNvSpPr/>
          <p:nvPr/>
        </p:nvSpPr>
        <p:spPr>
          <a:xfrm>
            <a:off x="3831239" y="2848998"/>
            <a:ext cx="1270001" cy="1270001"/>
          </a:xfrm>
          <a:prstGeom prst="rightArrow">
            <a:avLst>
              <a:gd name="adj1" fmla="val 47163"/>
              <a:gd name="adj2" fmla="val 65120"/>
            </a:avLst>
          </a:prstGeom>
          <a:solidFill>
            <a:srgbClr val="FFFFFF">
              <a:alpha val="6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86" name="Component.zip"/>
          <p:cNvSpPr txBox="1"/>
          <p:nvPr/>
        </p:nvSpPr>
        <p:spPr>
          <a:xfrm>
            <a:off x="5568367" y="3253469"/>
            <a:ext cx="232653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Component.zip</a:t>
            </a:r>
          </a:p>
        </p:txBody>
      </p:sp>
      <p:sp>
        <p:nvSpPr>
          <p:cNvPr id="287" name="Builder"/>
          <p:cNvSpPr/>
          <p:nvPr/>
        </p:nvSpPr>
        <p:spPr>
          <a:xfrm>
            <a:off x="10308332" y="2709755"/>
            <a:ext cx="1378456" cy="1548488"/>
          </a:xfrm>
          <a:prstGeom prst="rect">
            <a:avLst/>
          </a:prstGeom>
          <a:ln w="25400">
            <a:solidFill>
              <a:srgbClr val="FFFFFF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2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Builder</a:t>
            </a:r>
          </a:p>
        </p:txBody>
      </p:sp>
      <p:sp>
        <p:nvSpPr>
          <p:cNvPr id="288" name="箭头"/>
          <p:cNvSpPr/>
          <p:nvPr/>
        </p:nvSpPr>
        <p:spPr>
          <a:xfrm>
            <a:off x="8362033" y="2848998"/>
            <a:ext cx="1270001" cy="1270001"/>
          </a:xfrm>
          <a:prstGeom prst="rightArrow">
            <a:avLst>
              <a:gd name="adj1" fmla="val 47163"/>
              <a:gd name="adj2" fmla="val 65120"/>
            </a:avLst>
          </a:prstGeom>
          <a:solidFill>
            <a:srgbClr val="FFFFFF">
              <a:alpha val="6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89" name="http://10.17.148.25/component-V1.0.2/index.js"/>
          <p:cNvSpPr txBox="1"/>
          <p:nvPr/>
        </p:nvSpPr>
        <p:spPr>
          <a:xfrm>
            <a:off x="3343022" y="6470511"/>
            <a:ext cx="6777229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http://10.17.148.25/component-V1.0.2/index.js</a:t>
            </a:r>
          </a:p>
        </p:txBody>
      </p:sp>
      <p:sp>
        <p:nvSpPr>
          <p:cNvPr id="290" name="back.jpg"/>
          <p:cNvSpPr/>
          <p:nvPr/>
        </p:nvSpPr>
        <p:spPr>
          <a:xfrm>
            <a:off x="1754626" y="3731131"/>
            <a:ext cx="955327" cy="122754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1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back.jpg</a:t>
            </a:r>
          </a:p>
        </p:txBody>
      </p:sp>
      <p:sp>
        <p:nvSpPr>
          <p:cNvPr id="291" name="index.vue"/>
          <p:cNvSpPr/>
          <p:nvPr/>
        </p:nvSpPr>
        <p:spPr>
          <a:xfrm>
            <a:off x="1929924" y="2675527"/>
            <a:ext cx="955328" cy="1227546"/>
          </a:xfrm>
          <a:prstGeom prst="rect">
            <a:avLst/>
          </a:prstGeom>
          <a:solidFill>
            <a:schemeClr val="accent1">
              <a:lumOff val="13529"/>
            </a:schemeClr>
          </a:solidFill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1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index.vue</a:t>
            </a:r>
          </a:p>
        </p:txBody>
      </p:sp>
      <p:sp>
        <p:nvSpPr>
          <p:cNvPr id="292" name="线条"/>
          <p:cNvSpPr/>
          <p:nvPr/>
        </p:nvSpPr>
        <p:spPr>
          <a:xfrm>
            <a:off x="6187105" y="6945864"/>
            <a:ext cx="2654911" cy="1"/>
          </a:xfrm>
          <a:prstGeom prst="line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93" name="线条"/>
          <p:cNvSpPr/>
          <p:nvPr/>
        </p:nvSpPr>
        <p:spPr>
          <a:xfrm>
            <a:off x="7514560" y="6941818"/>
            <a:ext cx="1" cy="461059"/>
          </a:xfrm>
          <a:prstGeom prst="line">
            <a:avLst/>
          </a:prstGeom>
          <a:ln w="254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94" name="Hash"/>
          <p:cNvSpPr txBox="1"/>
          <p:nvPr/>
        </p:nvSpPr>
        <p:spPr>
          <a:xfrm>
            <a:off x="7084792" y="7339159"/>
            <a:ext cx="859537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Hash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Url: http://10.17.148.25/builder"/>
          <p:cNvSpPr txBox="1"/>
          <p:nvPr/>
        </p:nvSpPr>
        <p:spPr>
          <a:xfrm>
            <a:off x="806182" y="277291"/>
            <a:ext cx="4495801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Url: http://10.17.148.25/builder</a:t>
            </a:r>
          </a:p>
        </p:txBody>
      </p:sp>
      <p:sp>
        <p:nvSpPr>
          <p:cNvPr id="297" name="Method: Post"/>
          <p:cNvSpPr txBox="1"/>
          <p:nvPr/>
        </p:nvSpPr>
        <p:spPr>
          <a:xfrm>
            <a:off x="806182" y="876248"/>
            <a:ext cx="205618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Method: Post</a:t>
            </a:r>
          </a:p>
        </p:txBody>
      </p:sp>
      <p:sp>
        <p:nvSpPr>
          <p:cNvPr id="298" name="Url Params:"/>
          <p:cNvSpPr txBox="1"/>
          <p:nvPr/>
        </p:nvSpPr>
        <p:spPr>
          <a:xfrm>
            <a:off x="806182" y="1475206"/>
            <a:ext cx="181843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Url Params:</a:t>
            </a:r>
          </a:p>
        </p:txBody>
      </p:sp>
      <p:graphicFrame>
        <p:nvGraphicFramePr>
          <p:cNvPr id="299" name="表格"/>
          <p:cNvGraphicFramePr/>
          <p:nvPr/>
        </p:nvGraphicFramePr>
        <p:xfrm>
          <a:off x="871592" y="2267853"/>
          <a:ext cx="10299929" cy="2290835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3429075"/>
                <a:gridCol w="3429075"/>
                <a:gridCol w="3429075"/>
              </a:tblGrid>
              <a:tr h="759377">
                <a:tc>
                  <a:txBody>
                    <a:bodyPr/>
                    <a:lstStyle/>
                    <a:p>
                      <a:pPr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 Neue"/>
                        </a:rPr>
                        <a:t> 参数名称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D6D6D6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 Neue"/>
                        </a:rPr>
                        <a:t>含义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 Neue"/>
                        </a:rPr>
                        <a:t>默认值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D6D6D6"/>
                      </a:solidFill>
                      <a:miter lim="400000"/>
                    </a:lnR>
                  </a:tcPr>
                </a:tc>
              </a:tr>
              <a:tr h="759377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sym typeface="Helvetica Neue"/>
                        </a:rPr>
                        <a:t>entry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D6D6D6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sym typeface="Helvetica Neue"/>
                        </a:rPr>
                        <a:t>入口文件地址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sym typeface="Helvetica Neue"/>
                        </a:rPr>
                        <a:t>index.vue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D6D6D6"/>
                      </a:solidFill>
                      <a:miter lim="400000"/>
                    </a:lnR>
                  </a:tcPr>
                </a:tc>
              </a:tr>
              <a:tr h="759377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sym typeface="Helvetica Neue"/>
                        </a:rPr>
                        <a:t>hash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D6D6D6"/>
                      </a:solidFill>
                      <a:miter lim="400000"/>
                    </a:lnL>
                    <a:lnB w="12700">
                      <a:solidFill>
                        <a:srgbClr val="D6D6D6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sym typeface="Helvetica Neue"/>
                        </a:rPr>
                        <a:t>生成文件名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D6D6D6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sym typeface="Helvetica Neue"/>
                        </a:rPr>
                        <a:t>-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D6D6D6"/>
                      </a:solidFill>
                      <a:miter lim="400000"/>
                    </a:lnR>
                    <a:lnB w="12700">
                      <a:solidFill>
                        <a:srgbClr val="D6D6D6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00" name="Body（formData）:"/>
          <p:cNvSpPr txBox="1"/>
          <p:nvPr/>
        </p:nvSpPr>
        <p:spPr>
          <a:xfrm>
            <a:off x="835547" y="4876800"/>
            <a:ext cx="2919375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Body（formData）:</a:t>
            </a:r>
          </a:p>
        </p:txBody>
      </p:sp>
      <p:graphicFrame>
        <p:nvGraphicFramePr>
          <p:cNvPr id="301" name="表格"/>
          <p:cNvGraphicFramePr/>
          <p:nvPr/>
        </p:nvGraphicFramePr>
        <p:xfrm>
          <a:off x="865242" y="5722738"/>
          <a:ext cx="10312629" cy="1438963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3433309"/>
                <a:gridCol w="3433309"/>
                <a:gridCol w="3433309"/>
              </a:tblGrid>
              <a:tr h="713130">
                <a:tc>
                  <a:txBody>
                    <a:bodyPr/>
                    <a:lstStyle/>
                    <a:p>
                      <a:pPr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 Neue"/>
                        </a:rPr>
                        <a:t> 参数名称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D6D6D6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 Neue"/>
                        </a:rPr>
                        <a:t>含义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 Neue"/>
                        </a:rPr>
                        <a:t>默认值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D6D6D6"/>
                      </a:solidFill>
                      <a:miter lim="400000"/>
                    </a:lnR>
                  </a:tcPr>
                </a:tc>
              </a:tr>
              <a:tr h="71313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sym typeface="Helvetica Neue"/>
                        </a:rPr>
                        <a:t>source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D6D6D6"/>
                      </a:solidFill>
                      <a:miter lim="400000"/>
                    </a:lnL>
                    <a:lnB w="12700">
                      <a:solidFill>
                        <a:srgbClr val="D6D6D6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sym typeface="Helvetica Neue"/>
                        </a:rPr>
                        <a:t>打包后的文件，*.zip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D6D6D6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FFFFFF"/>
                          </a:solidFill>
                          <a:sym typeface="Helvetica Neue"/>
                        </a:rPr>
                        <a:t>-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D6D6D6"/>
                      </a:solidFill>
                      <a:miter lim="400000"/>
                    </a:lnR>
                    <a:lnB w="12700">
                      <a:solidFill>
                        <a:srgbClr val="D6D6D6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02" name="{…"/>
          <p:cNvSpPr txBox="1"/>
          <p:nvPr/>
        </p:nvSpPr>
        <p:spPr>
          <a:xfrm>
            <a:off x="2543175" y="7930687"/>
            <a:ext cx="7918450" cy="171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{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</a:t>
            </a:r>
            <a:r>
              <a:t>"status"</a:t>
            </a:r>
            <a:r>
              <a:rPr>
                <a:solidFill>
                  <a:srgbClr val="A9B7C6"/>
                </a:solidFill>
              </a:rPr>
              <a:t>: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t>"data"</a:t>
            </a:r>
            <a:r>
              <a:rPr>
                <a:solidFill>
                  <a:srgbClr val="A9B7C6"/>
                </a:solidFill>
              </a:rPr>
              <a:t>: </a:t>
            </a:r>
            <a:r>
              <a:t>"http://10.17.148.25/subFormTable-V1.0.0/index.js"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t>"msg"</a:t>
            </a:r>
            <a:r>
              <a:rPr>
                <a:solidFill>
                  <a:srgbClr val="A9B7C6"/>
                </a:solidFill>
              </a:rPr>
              <a:t>: </a:t>
            </a:r>
            <a:r>
              <a:t>"打包成功"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03" name="线条"/>
          <p:cNvSpPr/>
          <p:nvPr/>
        </p:nvSpPr>
        <p:spPr>
          <a:xfrm>
            <a:off x="6502400" y="7484139"/>
            <a:ext cx="0" cy="461059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04" name="线条"/>
          <p:cNvSpPr/>
          <p:nvPr/>
        </p:nvSpPr>
        <p:spPr>
          <a:xfrm>
            <a:off x="39343" y="7484139"/>
            <a:ext cx="1292611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http://git.midea.com/async-components"/>
          <p:cNvSpPr txBox="1"/>
          <p:nvPr/>
        </p:nvSpPr>
        <p:spPr>
          <a:xfrm>
            <a:off x="3510635" y="5370170"/>
            <a:ext cx="598353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http://git.midea.com/async-components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Debug…"/>
          <p:cNvSpPr txBox="1"/>
          <p:nvPr/>
        </p:nvSpPr>
        <p:spPr>
          <a:xfrm>
            <a:off x="4713985" y="3831909"/>
            <a:ext cx="3576829" cy="2089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/>
            </a:pPr>
            <a:r>
              <a:t>Debug</a:t>
            </a:r>
          </a:p>
          <a:p>
            <a:pPr>
              <a:defRPr sz="8000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</a:defRPr>
            </a:pPr>
            <a:r>
              <a:rPr sz="5000"/>
              <a:t>anyproxy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成组"/>
          <p:cNvGrpSpPr/>
          <p:nvPr/>
        </p:nvGrpSpPr>
        <p:grpSpPr>
          <a:xfrm>
            <a:off x="1660234" y="1711568"/>
            <a:ext cx="2664541" cy="4358017"/>
            <a:chOff x="0" y="0"/>
            <a:chExt cx="2664540" cy="4358016"/>
          </a:xfrm>
        </p:grpSpPr>
        <p:sp>
          <p:nvSpPr>
            <p:cNvPr id="154" name="矩形"/>
            <p:cNvSpPr/>
            <p:nvPr/>
          </p:nvSpPr>
          <p:spPr>
            <a:xfrm>
              <a:off x="0" y="0"/>
              <a:ext cx="2664541" cy="364095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55" name="A"/>
            <p:cNvSpPr/>
            <p:nvPr/>
          </p:nvSpPr>
          <p:spPr>
            <a:xfrm>
              <a:off x="215752" y="241562"/>
              <a:ext cx="2233037" cy="41947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A</a:t>
              </a:r>
            </a:p>
          </p:txBody>
        </p:sp>
        <p:sp>
          <p:nvSpPr>
            <p:cNvPr id="156" name="B"/>
            <p:cNvSpPr/>
            <p:nvPr/>
          </p:nvSpPr>
          <p:spPr>
            <a:xfrm>
              <a:off x="215751" y="918453"/>
              <a:ext cx="2233037" cy="41947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B</a:t>
              </a:r>
            </a:p>
          </p:txBody>
        </p:sp>
        <p:sp>
          <p:nvSpPr>
            <p:cNvPr id="157" name="C"/>
            <p:cNvSpPr/>
            <p:nvPr/>
          </p:nvSpPr>
          <p:spPr>
            <a:xfrm>
              <a:off x="215751" y="1595343"/>
              <a:ext cx="2233037" cy="419476"/>
            </a:xfrm>
            <a:prstGeom prst="rect">
              <a:avLst/>
            </a:prstGeom>
            <a:noFill/>
            <a:ln w="12700" cap="flat">
              <a:solidFill>
                <a:schemeClr val="accent4">
                  <a:hueOff val="468000"/>
                  <a:satOff val="-4761"/>
                  <a:lumOff val="10196"/>
                </a:schemeClr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solidFill>
                    <a:schemeClr val="accent4">
                      <a:hueOff val="468000"/>
                      <a:satOff val="-4761"/>
                      <a:lumOff val="10196"/>
                    </a:schemeClr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C</a:t>
              </a:r>
            </a:p>
          </p:txBody>
        </p:sp>
        <p:sp>
          <p:nvSpPr>
            <p:cNvPr id="158" name="D"/>
            <p:cNvSpPr/>
            <p:nvPr/>
          </p:nvSpPr>
          <p:spPr>
            <a:xfrm>
              <a:off x="215751" y="2272234"/>
              <a:ext cx="2233037" cy="419476"/>
            </a:xfrm>
            <a:prstGeom prst="rect">
              <a:avLst/>
            </a:prstGeom>
            <a:noFill/>
            <a:ln w="12700" cap="flat">
              <a:solidFill>
                <a:schemeClr val="accent5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solidFill>
                    <a:schemeClr val="accent5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D</a:t>
              </a:r>
            </a:p>
          </p:txBody>
        </p:sp>
        <p:sp>
          <p:nvSpPr>
            <p:cNvPr id="159" name="E"/>
            <p:cNvSpPr/>
            <p:nvPr/>
          </p:nvSpPr>
          <p:spPr>
            <a:xfrm>
              <a:off x="215751" y="2949124"/>
              <a:ext cx="2233037" cy="419477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E</a:t>
              </a:r>
            </a:p>
          </p:txBody>
        </p:sp>
        <p:sp>
          <p:nvSpPr>
            <p:cNvPr id="160" name="Project I"/>
            <p:cNvSpPr txBox="1"/>
            <p:nvPr/>
          </p:nvSpPr>
          <p:spPr>
            <a:xfrm>
              <a:off x="665520" y="3896957"/>
              <a:ext cx="1333501" cy="4610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Project I</a:t>
              </a:r>
            </a:p>
          </p:txBody>
        </p:sp>
      </p:grpSp>
      <p:grpSp>
        <p:nvGrpSpPr>
          <p:cNvPr id="169" name="成组"/>
          <p:cNvGrpSpPr/>
          <p:nvPr/>
        </p:nvGrpSpPr>
        <p:grpSpPr>
          <a:xfrm>
            <a:off x="5189803" y="1711568"/>
            <a:ext cx="2664541" cy="4358017"/>
            <a:chOff x="0" y="0"/>
            <a:chExt cx="2664540" cy="4358016"/>
          </a:xfrm>
        </p:grpSpPr>
        <p:sp>
          <p:nvSpPr>
            <p:cNvPr id="162" name="矩形"/>
            <p:cNvSpPr/>
            <p:nvPr/>
          </p:nvSpPr>
          <p:spPr>
            <a:xfrm>
              <a:off x="0" y="0"/>
              <a:ext cx="2664541" cy="364095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63" name="C"/>
            <p:cNvSpPr/>
            <p:nvPr/>
          </p:nvSpPr>
          <p:spPr>
            <a:xfrm>
              <a:off x="215751" y="210458"/>
              <a:ext cx="2233037" cy="481684"/>
            </a:xfrm>
            <a:prstGeom prst="rect">
              <a:avLst/>
            </a:prstGeom>
            <a:noFill/>
            <a:ln w="12700" cap="flat">
              <a:solidFill>
                <a:schemeClr val="accent4">
                  <a:hueOff val="468000"/>
                  <a:satOff val="-4761"/>
                  <a:lumOff val="10196"/>
                </a:schemeClr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solidFill>
                    <a:schemeClr val="accent4">
                      <a:hueOff val="468000"/>
                      <a:satOff val="-4761"/>
                      <a:lumOff val="10196"/>
                    </a:schemeClr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C</a:t>
              </a:r>
            </a:p>
          </p:txBody>
        </p:sp>
        <p:sp>
          <p:nvSpPr>
            <p:cNvPr id="164" name="D"/>
            <p:cNvSpPr/>
            <p:nvPr/>
          </p:nvSpPr>
          <p:spPr>
            <a:xfrm>
              <a:off x="215751" y="918453"/>
              <a:ext cx="2233037" cy="419476"/>
            </a:xfrm>
            <a:prstGeom prst="rect">
              <a:avLst/>
            </a:prstGeom>
            <a:noFill/>
            <a:ln w="12700" cap="flat">
              <a:solidFill>
                <a:schemeClr val="accent5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solidFill>
                    <a:schemeClr val="accent5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D</a:t>
              </a:r>
            </a:p>
          </p:txBody>
        </p:sp>
        <p:sp>
          <p:nvSpPr>
            <p:cNvPr id="165" name="F"/>
            <p:cNvSpPr/>
            <p:nvPr/>
          </p:nvSpPr>
          <p:spPr>
            <a:xfrm>
              <a:off x="215751" y="1595343"/>
              <a:ext cx="2233037" cy="41947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F</a:t>
              </a:r>
            </a:p>
          </p:txBody>
        </p:sp>
        <p:sp>
          <p:nvSpPr>
            <p:cNvPr id="166" name="G"/>
            <p:cNvSpPr/>
            <p:nvPr/>
          </p:nvSpPr>
          <p:spPr>
            <a:xfrm>
              <a:off x="215751" y="2272234"/>
              <a:ext cx="2233037" cy="41947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G</a:t>
              </a:r>
            </a:p>
          </p:txBody>
        </p:sp>
        <p:sp>
          <p:nvSpPr>
            <p:cNvPr id="167" name="H"/>
            <p:cNvSpPr/>
            <p:nvPr/>
          </p:nvSpPr>
          <p:spPr>
            <a:xfrm>
              <a:off x="215751" y="2949124"/>
              <a:ext cx="2233037" cy="419477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H</a:t>
              </a:r>
            </a:p>
          </p:txBody>
        </p:sp>
        <p:sp>
          <p:nvSpPr>
            <p:cNvPr id="168" name="Project II"/>
            <p:cNvSpPr txBox="1"/>
            <p:nvPr/>
          </p:nvSpPr>
          <p:spPr>
            <a:xfrm>
              <a:off x="620562" y="3896957"/>
              <a:ext cx="1423417" cy="4610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Project II</a:t>
              </a:r>
            </a:p>
          </p:txBody>
        </p:sp>
      </p:grpSp>
      <p:grpSp>
        <p:nvGrpSpPr>
          <p:cNvPr id="177" name="成组"/>
          <p:cNvGrpSpPr/>
          <p:nvPr/>
        </p:nvGrpSpPr>
        <p:grpSpPr>
          <a:xfrm>
            <a:off x="8719372" y="1711568"/>
            <a:ext cx="2664541" cy="4358017"/>
            <a:chOff x="0" y="0"/>
            <a:chExt cx="2664540" cy="4358016"/>
          </a:xfrm>
        </p:grpSpPr>
        <p:sp>
          <p:nvSpPr>
            <p:cNvPr id="170" name="矩形"/>
            <p:cNvSpPr/>
            <p:nvPr/>
          </p:nvSpPr>
          <p:spPr>
            <a:xfrm>
              <a:off x="0" y="0"/>
              <a:ext cx="2664541" cy="364095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71" name="I"/>
            <p:cNvSpPr/>
            <p:nvPr/>
          </p:nvSpPr>
          <p:spPr>
            <a:xfrm>
              <a:off x="215751" y="210458"/>
              <a:ext cx="2233037" cy="481684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I</a:t>
              </a:r>
            </a:p>
          </p:txBody>
        </p:sp>
        <p:sp>
          <p:nvSpPr>
            <p:cNvPr id="172" name="G"/>
            <p:cNvSpPr/>
            <p:nvPr/>
          </p:nvSpPr>
          <p:spPr>
            <a:xfrm>
              <a:off x="215751" y="918453"/>
              <a:ext cx="2233037" cy="41947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G</a:t>
              </a:r>
            </a:p>
          </p:txBody>
        </p:sp>
        <p:sp>
          <p:nvSpPr>
            <p:cNvPr id="173" name="K"/>
            <p:cNvSpPr/>
            <p:nvPr/>
          </p:nvSpPr>
          <p:spPr>
            <a:xfrm>
              <a:off x="215751" y="1595343"/>
              <a:ext cx="2233037" cy="41947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K</a:t>
              </a:r>
            </a:p>
          </p:txBody>
        </p:sp>
        <p:sp>
          <p:nvSpPr>
            <p:cNvPr id="174" name="M"/>
            <p:cNvSpPr/>
            <p:nvPr/>
          </p:nvSpPr>
          <p:spPr>
            <a:xfrm>
              <a:off x="215751" y="2272234"/>
              <a:ext cx="2233037" cy="419476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M</a:t>
              </a:r>
            </a:p>
          </p:txBody>
        </p:sp>
        <p:sp>
          <p:nvSpPr>
            <p:cNvPr id="175" name="C"/>
            <p:cNvSpPr/>
            <p:nvPr/>
          </p:nvSpPr>
          <p:spPr>
            <a:xfrm>
              <a:off x="215751" y="2949124"/>
              <a:ext cx="2233037" cy="419477"/>
            </a:xfrm>
            <a:prstGeom prst="rect">
              <a:avLst/>
            </a:prstGeom>
            <a:noFill/>
            <a:ln w="12700" cap="flat">
              <a:solidFill>
                <a:schemeClr val="accent4">
                  <a:hueOff val="468000"/>
                  <a:satOff val="-4761"/>
                  <a:lumOff val="10196"/>
                </a:schemeClr>
              </a:solidFill>
              <a:custDash>
                <a:ds d="200000" sp="200000"/>
              </a:custDash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b="0" sz="2200">
                  <a:solidFill>
                    <a:schemeClr val="accent4">
                      <a:hueOff val="468000"/>
                      <a:satOff val="-4761"/>
                      <a:lumOff val="10196"/>
                    </a:schemeClr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C</a:t>
              </a:r>
            </a:p>
          </p:txBody>
        </p:sp>
        <p:sp>
          <p:nvSpPr>
            <p:cNvPr id="176" name="Project III"/>
            <p:cNvSpPr txBox="1"/>
            <p:nvPr/>
          </p:nvSpPr>
          <p:spPr>
            <a:xfrm>
              <a:off x="575603" y="3896957"/>
              <a:ext cx="1513333" cy="4610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Project III</a:t>
              </a:r>
            </a:p>
          </p:txBody>
        </p:sp>
      </p:grpSp>
      <p:sp>
        <p:nvSpPr>
          <p:cNvPr id="178" name="公有组件 &amp;&amp;  公有逻辑 &amp;&amp; 公有样式"/>
          <p:cNvSpPr txBox="1"/>
          <p:nvPr/>
        </p:nvSpPr>
        <p:spPr>
          <a:xfrm>
            <a:off x="3187308" y="6994429"/>
            <a:ext cx="6669533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公有组件 &amp;&amp;  公有逻辑 &amp;&amp; 公有样式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npm  install -g anyproxy"/>
          <p:cNvSpPr txBox="1"/>
          <p:nvPr/>
        </p:nvSpPr>
        <p:spPr>
          <a:xfrm>
            <a:off x="2044781" y="2391538"/>
            <a:ext cx="3590545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npm  install -g anyproxy</a:t>
            </a:r>
          </a:p>
        </p:txBody>
      </p:sp>
      <p:sp>
        <p:nvSpPr>
          <p:cNvPr id="311" name="module.exports = {…"/>
          <p:cNvSpPr txBox="1"/>
          <p:nvPr/>
        </p:nvSpPr>
        <p:spPr>
          <a:xfrm>
            <a:off x="2012039" y="3541607"/>
            <a:ext cx="9015910" cy="3285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FFC66E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9876AA"/>
                </a:solidFill>
              </a:rPr>
              <a:t>module</a:t>
            </a:r>
            <a:r>
              <a:rPr>
                <a:solidFill>
                  <a:srgbClr val="A9B7C6"/>
                </a:solidFill>
              </a:rPr>
              <a:t>.</a:t>
            </a:r>
            <a:r>
              <a:t>exports </a:t>
            </a:r>
            <a:r>
              <a:rPr>
                <a:solidFill>
                  <a:srgbClr val="A9B7C6"/>
                </a:solidFill>
              </a:rPr>
              <a:t>=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</a:t>
            </a:r>
            <a:r>
              <a:rPr>
                <a:solidFill>
                  <a:srgbClr val="9876AA"/>
                </a:solidFill>
              </a:rPr>
              <a:t>summary</a:t>
            </a:r>
            <a:r>
              <a:rPr>
                <a:solidFill>
                  <a:srgbClr val="A9B7C6"/>
                </a:solidFill>
              </a:rPr>
              <a:t>: </a:t>
            </a:r>
            <a:r>
              <a:t>'a rule to hack response'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</a:t>
            </a:r>
            <a:r>
              <a:t>*</a:t>
            </a:r>
            <a:r>
              <a:rPr>
                <a:solidFill>
                  <a:srgbClr val="FFC66E"/>
                </a:solidFill>
              </a:rPr>
              <a:t>beforeSendRequest</a:t>
            </a:r>
            <a:r>
              <a:t>(requestDetail) {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    </a:t>
            </a:r>
            <a:r>
              <a:rPr>
                <a:solidFill>
                  <a:srgbClr val="CC7831"/>
                </a:solidFill>
              </a:rPr>
              <a:t>if </a:t>
            </a:r>
            <a:r>
              <a:rPr>
                <a:solidFill>
                  <a:srgbClr val="A9B7C6"/>
                </a:solidFill>
              </a:rPr>
              <a:t>(requestDetail.</a:t>
            </a:r>
            <a:r>
              <a:rPr>
                <a:solidFill>
                  <a:srgbClr val="9876AA"/>
                </a:solidFill>
              </a:rPr>
              <a:t>url</a:t>
            </a:r>
            <a:r>
              <a:rPr>
                <a:solidFill>
                  <a:srgbClr val="A9B7C6"/>
                </a:solidFill>
              </a:rPr>
              <a:t>.</a:t>
            </a:r>
            <a:r>
              <a:rPr>
                <a:solidFill>
                  <a:srgbClr val="FFC66E"/>
                </a:solidFill>
              </a:rPr>
              <a:t>indexOf</a:t>
            </a:r>
            <a:r>
              <a:rPr>
                <a:solidFill>
                  <a:srgbClr val="A9B7C6"/>
                </a:solidFill>
              </a:rPr>
              <a:t>(</a:t>
            </a:r>
            <a:r>
              <a:t>'mseCore-V1.0.0/index.js'</a:t>
            </a:r>
            <a:r>
              <a:rPr>
                <a:solidFill>
                  <a:srgbClr val="A9B7C6"/>
                </a:solidFill>
              </a:rPr>
              <a:t>) &gt;= </a:t>
            </a:r>
            <a:r>
              <a:rPr>
                <a:solidFill>
                  <a:srgbClr val="6897BB"/>
                </a:solidFill>
              </a:rPr>
              <a:t>0</a:t>
            </a:r>
            <a:r>
              <a:rPr>
                <a:solidFill>
                  <a:srgbClr val="A9B7C6"/>
                </a:solidFill>
              </a:rPr>
              <a:t>)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</a:t>
            </a:r>
            <a:r>
              <a:rPr>
                <a:solidFill>
                  <a:srgbClr val="CC7831"/>
                </a:solidFill>
              </a:rPr>
              <a:t>const </a:t>
            </a:r>
            <a:r>
              <a:t>newRequestOptions = requestDetail.requestOptions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        </a:t>
            </a:r>
            <a:r>
              <a:t>newRequestOptions.</a:t>
            </a:r>
            <a:r>
              <a:rPr>
                <a:solidFill>
                  <a:srgbClr val="9876AA"/>
                </a:solidFill>
              </a:rPr>
              <a:t>hostname </a:t>
            </a:r>
            <a:r>
              <a:t>= </a:t>
            </a:r>
            <a:r>
              <a:rPr>
                <a:solidFill>
                  <a:srgbClr val="6A8759"/>
                </a:solidFill>
              </a:rPr>
              <a:t>'10.17.148.25'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        </a:t>
            </a:r>
            <a:r>
              <a:t>newRequestOptions.</a:t>
            </a:r>
            <a:r>
              <a:rPr>
                <a:solidFill>
                  <a:srgbClr val="9876AA"/>
                </a:solidFill>
              </a:rPr>
              <a:t>headers</a:t>
            </a:r>
            <a:r>
              <a:t>.</a:t>
            </a:r>
            <a:r>
              <a:rPr>
                <a:solidFill>
                  <a:srgbClr val="9876AA"/>
                </a:solidFill>
              </a:rPr>
              <a:t>Host </a:t>
            </a:r>
            <a:r>
              <a:t>= </a:t>
            </a:r>
            <a:r>
              <a:rPr>
                <a:solidFill>
                  <a:srgbClr val="6A8759"/>
                </a:solidFill>
              </a:rPr>
              <a:t>'10.17.148.25'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        </a:t>
            </a:r>
            <a:r>
              <a:rPr>
                <a:solidFill>
                  <a:srgbClr val="A9B7C6"/>
                </a:solidFill>
              </a:rPr>
              <a:t>newRequestOptions.</a:t>
            </a:r>
            <a:r>
              <a:rPr>
                <a:solidFill>
                  <a:srgbClr val="9876AA"/>
                </a:solidFill>
              </a:rPr>
              <a:t>path </a:t>
            </a:r>
            <a:r>
              <a:rPr>
                <a:solidFill>
                  <a:srgbClr val="A9B7C6"/>
                </a:solidFill>
              </a:rPr>
              <a:t>= </a:t>
            </a:r>
            <a:r>
              <a:t>'/mseCore-V1.0.0/index.js'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return </a:t>
            </a:r>
            <a:r>
              <a:rPr>
                <a:solidFill>
                  <a:srgbClr val="A9B7C6"/>
                </a:solidFill>
              </a:rPr>
              <a:t>requestDetail</a:t>
            </a:r>
            <a:r>
              <a:t>;</a:t>
            </a: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      </a:t>
            </a:r>
            <a:r>
              <a:rPr>
                <a:solidFill>
                  <a:srgbClr val="A9B7C6"/>
                </a:solidFill>
              </a:rPr>
              <a:t>}</a:t>
            </a:r>
            <a:r>
              <a:t>    }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}</a:t>
            </a:r>
            <a:r>
              <a:t>;</a:t>
            </a:r>
          </a:p>
        </p:txBody>
      </p:sp>
      <p:sp>
        <p:nvSpPr>
          <p:cNvPr id="312" name="rule.js :"/>
          <p:cNvSpPr txBox="1"/>
          <p:nvPr/>
        </p:nvSpPr>
        <p:spPr>
          <a:xfrm>
            <a:off x="2033691" y="3098372"/>
            <a:ext cx="116982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rule.js :</a:t>
            </a:r>
          </a:p>
        </p:txBody>
      </p:sp>
      <p:sp>
        <p:nvSpPr>
          <p:cNvPr id="313" name="anyproxy —rule rule.js"/>
          <p:cNvSpPr txBox="1"/>
          <p:nvPr/>
        </p:nvSpPr>
        <p:spPr>
          <a:xfrm>
            <a:off x="1976851" y="6901002"/>
            <a:ext cx="334883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anyproxy —rule rule.js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QQ20180605-162617-HD.mp4" descr="QQ20180605-162617-HD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057400" y="646500"/>
            <a:ext cx="8890000" cy="7327901"/>
          </a:xfrm>
          <a:prstGeom prst="rect">
            <a:avLst/>
          </a:prstGeom>
          <a:ln w="12700">
            <a:miter lim="400000"/>
          </a:ln>
        </p:spPr>
      </p:pic>
      <p:sp>
        <p:nvSpPr>
          <p:cNvPr id="316" name="Windows"/>
          <p:cNvSpPr txBox="1"/>
          <p:nvPr/>
        </p:nvSpPr>
        <p:spPr>
          <a:xfrm>
            <a:off x="5779566" y="8411267"/>
            <a:ext cx="1445668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Windows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66666" fill="hold"/>
                                        <p:tgtEl>
                                          <p:spTgt spid="3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15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QQ20180605-162959-HD.mp4" descr="QQ20180605-162959-HD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330450" y="452862"/>
            <a:ext cx="8343900" cy="7607301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Mac"/>
          <p:cNvSpPr txBox="1"/>
          <p:nvPr/>
        </p:nvSpPr>
        <p:spPr>
          <a:xfrm>
            <a:off x="6132068" y="8411267"/>
            <a:ext cx="740665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Mac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3333" fill="hold"/>
                                        <p:tgtEl>
                                          <p:spTgt spid="3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18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Thanks!"/>
          <p:cNvSpPr txBox="1"/>
          <p:nvPr/>
        </p:nvSpPr>
        <p:spPr>
          <a:xfrm>
            <a:off x="4535169" y="4224785"/>
            <a:ext cx="3934461" cy="1304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Thanks!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公有头部"/>
          <p:cNvSpPr txBox="1"/>
          <p:nvPr/>
        </p:nvSpPr>
        <p:spPr>
          <a:xfrm>
            <a:off x="2289225" y="1757734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公有头部</a:t>
            </a:r>
          </a:p>
        </p:txBody>
      </p:sp>
      <p:sp>
        <p:nvSpPr>
          <p:cNvPr id="181" name="表单"/>
          <p:cNvSpPr txBox="1"/>
          <p:nvPr/>
        </p:nvSpPr>
        <p:spPr>
          <a:xfrm>
            <a:off x="2594025" y="3137646"/>
            <a:ext cx="723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表单</a:t>
            </a:r>
          </a:p>
        </p:txBody>
      </p:sp>
      <p:sp>
        <p:nvSpPr>
          <p:cNvPr id="182" name="公有页脚"/>
          <p:cNvSpPr txBox="1"/>
          <p:nvPr/>
        </p:nvSpPr>
        <p:spPr>
          <a:xfrm>
            <a:off x="2289225" y="2462600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公有页脚</a:t>
            </a:r>
          </a:p>
        </p:txBody>
      </p:sp>
      <p:sp>
        <p:nvSpPr>
          <p:cNvPr id="183" name="表格"/>
          <p:cNvSpPr txBox="1"/>
          <p:nvPr/>
        </p:nvSpPr>
        <p:spPr>
          <a:xfrm>
            <a:off x="2594025" y="3812691"/>
            <a:ext cx="7239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表格</a:t>
            </a:r>
          </a:p>
        </p:txBody>
      </p:sp>
      <p:sp>
        <p:nvSpPr>
          <p:cNvPr id="184" name="富文本编辑器"/>
          <p:cNvSpPr txBox="1"/>
          <p:nvPr/>
        </p:nvSpPr>
        <p:spPr>
          <a:xfrm>
            <a:off x="1984425" y="4487736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富文本编辑器</a:t>
            </a:r>
          </a:p>
        </p:txBody>
      </p:sp>
      <p:sp>
        <p:nvSpPr>
          <p:cNvPr id="185" name="人员选择器"/>
          <p:cNvSpPr txBox="1"/>
          <p:nvPr/>
        </p:nvSpPr>
        <p:spPr>
          <a:xfrm>
            <a:off x="2136825" y="5162781"/>
            <a:ext cx="16383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人员选择器</a:t>
            </a:r>
          </a:p>
        </p:txBody>
      </p:sp>
      <p:sp>
        <p:nvSpPr>
          <p:cNvPr id="186" name="共有业务组件"/>
          <p:cNvSpPr txBox="1"/>
          <p:nvPr/>
        </p:nvSpPr>
        <p:spPr>
          <a:xfrm>
            <a:off x="1984425" y="5867647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共有业务组件</a:t>
            </a:r>
          </a:p>
        </p:txBody>
      </p:sp>
      <p:sp>
        <p:nvSpPr>
          <p:cNvPr id="187" name="……"/>
          <p:cNvSpPr txBox="1"/>
          <p:nvPr/>
        </p:nvSpPr>
        <p:spPr>
          <a:xfrm>
            <a:off x="2594025" y="6602333"/>
            <a:ext cx="72390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……</a:t>
            </a:r>
          </a:p>
        </p:txBody>
      </p:sp>
      <p:grpSp>
        <p:nvGrpSpPr>
          <p:cNvPr id="191" name="成组"/>
          <p:cNvGrpSpPr/>
          <p:nvPr/>
        </p:nvGrpSpPr>
        <p:grpSpPr>
          <a:xfrm>
            <a:off x="4275108" y="1115896"/>
            <a:ext cx="566335" cy="7013717"/>
            <a:chOff x="0" y="0"/>
            <a:chExt cx="566334" cy="7013715"/>
          </a:xfrm>
        </p:grpSpPr>
        <p:sp>
          <p:nvSpPr>
            <p:cNvPr id="188" name="线条"/>
            <p:cNvSpPr/>
            <p:nvPr/>
          </p:nvSpPr>
          <p:spPr>
            <a:xfrm flipV="1">
              <a:off x="290228" y="35804"/>
              <a:ext cx="1" cy="6927789"/>
            </a:xfrm>
            <a:prstGeom prst="line">
              <a:avLst/>
            </a:prstGeom>
            <a:noFill/>
            <a:ln w="25400" cap="flat">
              <a:solidFill>
                <a:schemeClr val="accent4">
                  <a:hueOff val="468000"/>
                  <a:satOff val="-4761"/>
                  <a:lumOff val="10196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89" name="矩形"/>
            <p:cNvSpPr/>
            <p:nvPr/>
          </p:nvSpPr>
          <p:spPr>
            <a:xfrm>
              <a:off x="14121" y="0"/>
              <a:ext cx="552214" cy="1404319"/>
            </a:xfrm>
            <a:prstGeom prst="rect">
              <a:avLst/>
            </a:prstGeom>
            <a:gradFill flip="none" rotWithShape="1">
              <a:gsLst>
                <a:gs pos="0">
                  <a:srgbClr val="000000"/>
                </a:gs>
                <a:gs pos="100000">
                  <a:srgbClr val="000000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0" name="矩形"/>
            <p:cNvSpPr/>
            <p:nvPr/>
          </p:nvSpPr>
          <p:spPr>
            <a:xfrm>
              <a:off x="0" y="5609397"/>
              <a:ext cx="552214" cy="1404319"/>
            </a:xfrm>
            <a:prstGeom prst="rect">
              <a:avLst/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95" name="成组"/>
          <p:cNvGrpSpPr/>
          <p:nvPr/>
        </p:nvGrpSpPr>
        <p:grpSpPr>
          <a:xfrm>
            <a:off x="8333944" y="1115896"/>
            <a:ext cx="566335" cy="7013717"/>
            <a:chOff x="0" y="0"/>
            <a:chExt cx="566334" cy="7013715"/>
          </a:xfrm>
        </p:grpSpPr>
        <p:sp>
          <p:nvSpPr>
            <p:cNvPr id="192" name="线条"/>
            <p:cNvSpPr/>
            <p:nvPr/>
          </p:nvSpPr>
          <p:spPr>
            <a:xfrm flipV="1">
              <a:off x="290228" y="35804"/>
              <a:ext cx="1" cy="6927789"/>
            </a:xfrm>
            <a:prstGeom prst="line">
              <a:avLst/>
            </a:prstGeom>
            <a:noFill/>
            <a:ln w="25400" cap="flat">
              <a:solidFill>
                <a:schemeClr val="accent4">
                  <a:hueOff val="468000"/>
                  <a:satOff val="-4761"/>
                  <a:lumOff val="10196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3" name="矩形"/>
            <p:cNvSpPr/>
            <p:nvPr/>
          </p:nvSpPr>
          <p:spPr>
            <a:xfrm>
              <a:off x="14121" y="0"/>
              <a:ext cx="552214" cy="1404319"/>
            </a:xfrm>
            <a:prstGeom prst="rect">
              <a:avLst/>
            </a:prstGeom>
            <a:gradFill flip="none" rotWithShape="1">
              <a:gsLst>
                <a:gs pos="0">
                  <a:srgbClr val="000000"/>
                </a:gs>
                <a:gs pos="100000">
                  <a:srgbClr val="000000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4" name="矩形"/>
            <p:cNvSpPr/>
            <p:nvPr/>
          </p:nvSpPr>
          <p:spPr>
            <a:xfrm>
              <a:off x="0" y="5609397"/>
              <a:ext cx="552214" cy="1404319"/>
            </a:xfrm>
            <a:prstGeom prst="rect">
              <a:avLst/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96" name="LocalStorage"/>
          <p:cNvSpPr txBox="1"/>
          <p:nvPr/>
        </p:nvSpPr>
        <p:spPr>
          <a:xfrm>
            <a:off x="5559755" y="1755593"/>
            <a:ext cx="2055877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LocalStorage</a:t>
            </a:r>
          </a:p>
        </p:txBody>
      </p:sp>
      <p:sp>
        <p:nvSpPr>
          <p:cNvPr id="197" name="Cookies 操作"/>
          <p:cNvSpPr txBox="1"/>
          <p:nvPr/>
        </p:nvSpPr>
        <p:spPr>
          <a:xfrm>
            <a:off x="5502808" y="3075863"/>
            <a:ext cx="1999184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Cookies 操作</a:t>
            </a:r>
          </a:p>
        </p:txBody>
      </p:sp>
      <p:sp>
        <p:nvSpPr>
          <p:cNvPr id="198" name="Dom 操作"/>
          <p:cNvSpPr txBox="1"/>
          <p:nvPr/>
        </p:nvSpPr>
        <p:spPr>
          <a:xfrm>
            <a:off x="5753963" y="2400817"/>
            <a:ext cx="1496874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Dom 操作</a:t>
            </a:r>
          </a:p>
        </p:txBody>
      </p:sp>
      <p:sp>
        <p:nvSpPr>
          <p:cNvPr id="199" name="SessionStorage"/>
          <p:cNvSpPr txBox="1"/>
          <p:nvPr/>
        </p:nvSpPr>
        <p:spPr>
          <a:xfrm>
            <a:off x="5299354" y="3780728"/>
            <a:ext cx="240609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SessionStorage</a:t>
            </a:r>
          </a:p>
        </p:txBody>
      </p:sp>
      <p:sp>
        <p:nvSpPr>
          <p:cNvPr id="200" name="数据处理"/>
          <p:cNvSpPr txBox="1"/>
          <p:nvPr/>
        </p:nvSpPr>
        <p:spPr>
          <a:xfrm>
            <a:off x="5835650" y="4425953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数据处理</a:t>
            </a:r>
          </a:p>
        </p:txBody>
      </p:sp>
      <p:sp>
        <p:nvSpPr>
          <p:cNvPr id="201" name="多语言包"/>
          <p:cNvSpPr txBox="1"/>
          <p:nvPr/>
        </p:nvSpPr>
        <p:spPr>
          <a:xfrm>
            <a:off x="5835650" y="5100998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多语言包</a:t>
            </a:r>
          </a:p>
        </p:txBody>
      </p:sp>
      <p:sp>
        <p:nvSpPr>
          <p:cNvPr id="202" name="……"/>
          <p:cNvSpPr txBox="1"/>
          <p:nvPr/>
        </p:nvSpPr>
        <p:spPr>
          <a:xfrm>
            <a:off x="6140450" y="5805385"/>
            <a:ext cx="723901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……</a:t>
            </a:r>
          </a:p>
        </p:txBody>
      </p:sp>
      <p:sp>
        <p:nvSpPr>
          <p:cNvPr id="203" name="公有样式"/>
          <p:cNvSpPr txBox="1"/>
          <p:nvPr/>
        </p:nvSpPr>
        <p:spPr>
          <a:xfrm>
            <a:off x="9613570" y="1724205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公有样式</a:t>
            </a:r>
          </a:p>
        </p:txBody>
      </p:sp>
      <p:sp>
        <p:nvSpPr>
          <p:cNvPr id="204" name="CSS Hack"/>
          <p:cNvSpPr txBox="1"/>
          <p:nvPr/>
        </p:nvSpPr>
        <p:spPr>
          <a:xfrm>
            <a:off x="9528777" y="3133936"/>
            <a:ext cx="1571245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CSS Hack</a:t>
            </a:r>
          </a:p>
        </p:txBody>
      </p:sp>
      <p:sp>
        <p:nvSpPr>
          <p:cNvPr id="205" name="模板／主题"/>
          <p:cNvSpPr txBox="1"/>
          <p:nvPr/>
        </p:nvSpPr>
        <p:spPr>
          <a:xfrm>
            <a:off x="9461170" y="2429070"/>
            <a:ext cx="16383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模板／主题</a:t>
            </a:r>
          </a:p>
        </p:txBody>
      </p:sp>
      <p:sp>
        <p:nvSpPr>
          <p:cNvPr id="206" name="……"/>
          <p:cNvSpPr txBox="1"/>
          <p:nvPr/>
        </p:nvSpPr>
        <p:spPr>
          <a:xfrm>
            <a:off x="10065072" y="3780728"/>
            <a:ext cx="72390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……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npm install …"/>
          <p:cNvSpPr txBox="1"/>
          <p:nvPr/>
        </p:nvSpPr>
        <p:spPr>
          <a:xfrm>
            <a:off x="3145282" y="4224785"/>
            <a:ext cx="6714237" cy="1304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npm install 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异步组件…"/>
          <p:cNvSpPr txBox="1"/>
          <p:nvPr/>
        </p:nvSpPr>
        <p:spPr>
          <a:xfrm>
            <a:off x="4272026" y="3736659"/>
            <a:ext cx="4460749" cy="2280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000"/>
            </a:pPr>
            <a:r>
              <a:t>异步组件</a:t>
            </a:r>
          </a:p>
          <a:p>
            <a:pPr>
              <a:defRPr sz="5000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</a:defRPr>
            </a:pPr>
            <a:r>
              <a:t>vue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npm install vue-dynamic-loader  —save"/>
          <p:cNvSpPr txBox="1"/>
          <p:nvPr/>
        </p:nvSpPr>
        <p:spPr>
          <a:xfrm>
            <a:off x="1372294" y="3016214"/>
            <a:ext cx="593232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npm install </a:t>
            </a:r>
            <a:r>
              <a:rPr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</a:rPr>
              <a:t>vue-dynamic-loader</a:t>
            </a:r>
            <a:r>
              <a:t>  —save </a:t>
            </a:r>
          </a:p>
        </p:txBody>
      </p:sp>
      <p:sp>
        <p:nvSpPr>
          <p:cNvPr id="213" name="npm config set-registry http://npm.midea.com:7001"/>
          <p:cNvSpPr txBox="1"/>
          <p:nvPr/>
        </p:nvSpPr>
        <p:spPr>
          <a:xfrm>
            <a:off x="1248068" y="2254806"/>
            <a:ext cx="767730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npm config set-registry </a:t>
            </a:r>
            <a:r>
              <a:rPr u="sng">
                <a:hlinkClick r:id="rId2" invalidUrl="" action="" tgtFrame="" tooltip="" history="1" highlightClick="0" endSnd="0"/>
              </a:rPr>
              <a:t>http://npm.midea.com:7001</a:t>
            </a:r>
            <a:r>
              <a:t> </a:t>
            </a:r>
          </a:p>
        </p:txBody>
      </p:sp>
      <p:sp>
        <p:nvSpPr>
          <p:cNvPr id="214" name="import vueDynamicLoader from 'vue-dynamic-loader';"/>
          <p:cNvSpPr txBox="1"/>
          <p:nvPr/>
        </p:nvSpPr>
        <p:spPr>
          <a:xfrm>
            <a:off x="1276577" y="3739522"/>
            <a:ext cx="6333233" cy="618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import </a:t>
            </a:r>
            <a:r>
              <a:rPr>
                <a:solidFill>
                  <a:srgbClr val="A9B7C6"/>
                </a:solidFill>
              </a:rPr>
              <a:t>vueDynamicLoader </a:t>
            </a:r>
            <a:r>
              <a:rPr>
                <a:solidFill>
                  <a:srgbClr val="CC7831"/>
                </a:solidFill>
              </a:rPr>
              <a:t>from </a:t>
            </a:r>
            <a:r>
              <a:t>'vue-dynamic-loader'</a:t>
            </a:r>
            <a:r>
              <a:rPr>
                <a:solidFill>
                  <a:srgbClr val="CC7831"/>
                </a:solidFill>
              </a:rPr>
              <a:t>;</a:t>
            </a:r>
            <a:endParaRPr>
              <a:solidFill>
                <a:srgbClr val="CC7831"/>
              </a:solidFill>
            </a:endParaRPr>
          </a:p>
        </p:txBody>
      </p:sp>
      <p:sp>
        <p:nvSpPr>
          <p:cNvPr id="215" name="export default {…"/>
          <p:cNvSpPr txBox="1"/>
          <p:nvPr/>
        </p:nvSpPr>
        <p:spPr>
          <a:xfrm>
            <a:off x="1247343" y="4482288"/>
            <a:ext cx="2796977" cy="2484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export default </a:t>
            </a:r>
            <a:r>
              <a:rPr>
                <a:solidFill>
                  <a:srgbClr val="A9B7C6"/>
                </a:solidFill>
              </a:rPr>
              <a:t>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6A875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</a:t>
            </a:r>
            <a:r>
              <a:rPr>
                <a:solidFill>
                  <a:srgbClr val="9876AA"/>
                </a:solidFill>
              </a:rPr>
              <a:t>name</a:t>
            </a:r>
            <a:r>
              <a:rPr>
                <a:solidFill>
                  <a:srgbClr val="A9B7C6"/>
                </a:solidFill>
              </a:rPr>
              <a:t>: </a:t>
            </a:r>
            <a:r>
              <a:t>"Home"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9876A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</a:t>
            </a:r>
            <a:r>
              <a:t>components</a:t>
            </a:r>
            <a:r>
              <a:rPr>
                <a:solidFill>
                  <a:srgbClr val="A9B7C6"/>
                </a:solidFill>
              </a:rPr>
              <a:t>: {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vueDynamicLoader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9B7C6"/>
                </a:solidFill>
              </a:rPr>
              <a:t>}</a:t>
            </a:r>
            <a:r>
              <a:t>,</a:t>
            </a: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C7831"/>
                </a:solidFill>
              </a:rPr>
              <a:t>  </a:t>
            </a:r>
            <a:r>
              <a:rPr>
                <a:solidFill>
                  <a:srgbClr val="FFC66E"/>
                </a:solidFill>
              </a:rPr>
              <a:t>data</a:t>
            </a:r>
            <a:r>
              <a:t>() {</a:t>
            </a:r>
          </a:p>
          <a:p>
            <a:pPr algn="l" defTabSz="457200">
              <a:defRPr b="0" sz="1600">
                <a:solidFill>
                  <a:srgbClr val="CC783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9B7C6"/>
                </a:solidFill>
              </a:rPr>
              <a:t>    </a:t>
            </a:r>
            <a:r>
              <a:t>return </a:t>
            </a:r>
            <a:r>
              <a:rPr>
                <a:solidFill>
                  <a:srgbClr val="A9B7C6"/>
                </a:solidFill>
              </a:rPr>
              <a:t>{}</a:t>
            </a:r>
            <a:endParaRPr>
              <a:solidFill>
                <a:srgbClr val="A9B7C6"/>
              </a:solidFill>
            </a:endParaRPr>
          </a:p>
          <a:p>
            <a:pPr algn="l" defTabSz="457200">
              <a:defRPr b="0" sz="1600">
                <a:solidFill>
                  <a:srgbClr val="A9B7C6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  <a:r>
              <a:rPr>
                <a:solidFill>
                  <a:srgbClr val="CC7831"/>
                </a:solidFill>
              </a:rPr>
              <a:t>,</a:t>
            </a:r>
            <a:endParaRPr>
              <a:solidFill>
                <a:srgbClr val="CC783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&lt;vue-dynamic-loader…"/>
          <p:cNvSpPr txBox="1"/>
          <p:nvPr/>
        </p:nvSpPr>
        <p:spPr>
          <a:xfrm>
            <a:off x="1872505" y="2167483"/>
            <a:ext cx="9259790" cy="5418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&lt;vue-dynamic-loader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E8BF6B"/>
                </a:solidFill>
              </a:rPr>
              <a:t>  </a:t>
            </a:r>
            <a:r>
              <a:rPr>
                <a:solidFill>
                  <a:srgbClr val="BABABA"/>
                </a:solidFill>
              </a:rPr>
              <a:t>v-if=</a:t>
            </a:r>
            <a:r>
              <a:t>"item.</a:t>
            </a:r>
            <a:r>
              <a:rPr>
                <a:solidFill>
                  <a:srgbClr val="9876AA"/>
                </a:solidFill>
              </a:rPr>
              <a:t>type</a:t>
            </a:r>
            <a:r>
              <a:t> ==='personSelector'"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url=</a:t>
            </a:r>
            <a:r>
              <a:t>"http://mippdt148_18.midea.com/static/staffSelector-V1.0.0/index.js"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v-model=</a:t>
            </a:r>
            <a:r>
              <a:t>"item.value"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:value=</a:t>
            </a:r>
            <a:r>
              <a:t>"item.value"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:fs-placeholder=</a:t>
            </a:r>
            <a:r>
              <a:t>"item.description[lang]"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:ban-edit=</a:t>
            </a:r>
            <a:r>
              <a:t>"item.disabled"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:ud-type=</a:t>
            </a:r>
            <a:r>
              <a:t>"item.options.udType"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:single=</a:t>
            </a:r>
            <a:r>
              <a:t>"item.options.single"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:only-fsearch=</a:t>
            </a:r>
            <a:r>
              <a:t>"item.options.onlyFsearch"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:no-fast-bar=</a:t>
            </a:r>
            <a:r>
              <a:t>"item.options.noFastBar"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:ban-del-list=</a:t>
            </a:r>
            <a:r>
              <a:t>"item.options.banDelList"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:currentUser=</a:t>
            </a:r>
            <a:r>
              <a:t>"currentUser"</a:t>
            </a:r>
          </a:p>
          <a:p>
            <a:pPr algn="l" defTabSz="457200">
              <a:defRPr b="0" sz="1600">
                <a:solidFill>
                  <a:srgbClr val="BABAB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5C261"/>
                </a:solidFill>
              </a:rPr>
              <a:t>  </a:t>
            </a:r>
            <a:r>
              <a:t>loginId</a:t>
            </a:r>
          </a:p>
          <a:p>
            <a:pPr algn="l" defTabSz="457200">
              <a:defRPr b="0" sz="1600">
                <a:solidFill>
                  <a:srgbClr val="BABAB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:c-lang=</a:t>
            </a:r>
            <a:r>
              <a:rPr>
                <a:solidFill>
                  <a:srgbClr val="A5C261"/>
                </a:solidFill>
              </a:rPr>
              <a:t>"lang"</a:t>
            </a:r>
            <a:endParaRPr>
              <a:solidFill>
                <a:srgbClr val="A5C261"/>
              </a:solidFill>
            </a:endParaRPr>
          </a:p>
          <a:p>
            <a:pPr algn="l" defTabSz="457200">
              <a:defRPr b="0" sz="1600">
                <a:solidFill>
                  <a:srgbClr val="BABAB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5C261"/>
                </a:solidFill>
              </a:rPr>
              <a:t>  </a:t>
            </a:r>
            <a:r>
              <a:t>project-name=</a:t>
            </a:r>
            <a:r>
              <a:rPr>
                <a:solidFill>
                  <a:srgbClr val="A5C261"/>
                </a:solidFill>
              </a:rPr>
              <a:t>"/mip"</a:t>
            </a:r>
            <a:endParaRPr>
              <a:solidFill>
                <a:srgbClr val="A5C261"/>
              </a:solidFill>
            </a:endParaRP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:resources=“</a:t>
            </a:r>
            <a:r>
              <a:t>{id:item.id}”</a:t>
            </a:r>
          </a:p>
          <a:p>
            <a:pPr algn="l" defTabSz="457200">
              <a:defRPr b="0" sz="1600">
                <a:solidFill>
                  <a:srgbClr val="A5C26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BABABA"/>
                </a:solidFill>
              </a:rPr>
              <a:t>@change=</a:t>
            </a:r>
            <a:r>
              <a:t>"personChange"</a:t>
            </a:r>
            <a:r>
              <a:rPr>
                <a:solidFill>
                  <a:srgbClr val="E8BF6B"/>
                </a:solidFill>
              </a:rPr>
              <a:t>&gt;</a:t>
            </a:r>
            <a:endParaRPr>
              <a:solidFill>
                <a:srgbClr val="E8BF6B"/>
              </a:solidFill>
            </a:endParaRPr>
          </a:p>
          <a:p>
            <a:pPr algn="l" defTabSz="457200">
              <a:defRPr b="0" sz="1600">
                <a:solidFill>
                  <a:srgbClr val="E8BF6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&lt;/vue-dynamic-loader&gt;</a:t>
            </a:r>
          </a:p>
        </p:txBody>
      </p:sp>
      <p:sp>
        <p:nvSpPr>
          <p:cNvPr id="218" name="线条"/>
          <p:cNvSpPr/>
          <p:nvPr/>
        </p:nvSpPr>
        <p:spPr>
          <a:xfrm flipH="1">
            <a:off x="4266030" y="1455678"/>
            <a:ext cx="2412760" cy="932572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9" name="容器组件"/>
          <p:cNvSpPr txBox="1"/>
          <p:nvPr/>
        </p:nvSpPr>
        <p:spPr>
          <a:xfrm>
            <a:off x="6727980" y="1188247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容器组件</a:t>
            </a:r>
          </a:p>
        </p:txBody>
      </p:sp>
      <p:sp>
        <p:nvSpPr>
          <p:cNvPr id="220" name="线条"/>
          <p:cNvSpPr/>
          <p:nvPr/>
        </p:nvSpPr>
        <p:spPr>
          <a:xfrm>
            <a:off x="10892561" y="2183332"/>
            <a:ext cx="1" cy="52070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1" name="异步组件地址"/>
          <p:cNvSpPr txBox="1"/>
          <p:nvPr/>
        </p:nvSpPr>
        <p:spPr>
          <a:xfrm>
            <a:off x="9921011" y="1662143"/>
            <a:ext cx="19431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异步组件地址</a:t>
            </a:r>
          </a:p>
        </p:txBody>
      </p:sp>
      <p:sp>
        <p:nvSpPr>
          <p:cNvPr id="222" name="线条"/>
          <p:cNvSpPr/>
          <p:nvPr/>
        </p:nvSpPr>
        <p:spPr>
          <a:xfrm flipV="1">
            <a:off x="4697255" y="3077279"/>
            <a:ext cx="1" cy="424042"/>
          </a:xfrm>
          <a:prstGeom prst="line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3" name="线条"/>
          <p:cNvSpPr/>
          <p:nvPr/>
        </p:nvSpPr>
        <p:spPr>
          <a:xfrm>
            <a:off x="4695328" y="3289300"/>
            <a:ext cx="863271" cy="0"/>
          </a:xfrm>
          <a:prstGeom prst="line">
            <a:avLst/>
          </a:prstGeom>
          <a:ln w="254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4" name="双向绑定"/>
          <p:cNvSpPr txBox="1"/>
          <p:nvPr/>
        </p:nvSpPr>
        <p:spPr>
          <a:xfrm>
            <a:off x="5554681" y="3028950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双向绑定</a:t>
            </a:r>
          </a:p>
        </p:txBody>
      </p:sp>
      <p:sp>
        <p:nvSpPr>
          <p:cNvPr id="225" name="线条"/>
          <p:cNvSpPr/>
          <p:nvPr/>
        </p:nvSpPr>
        <p:spPr>
          <a:xfrm flipV="1">
            <a:off x="7190956" y="3565859"/>
            <a:ext cx="1" cy="3152949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6" name="线条"/>
          <p:cNvSpPr/>
          <p:nvPr/>
        </p:nvSpPr>
        <p:spPr>
          <a:xfrm>
            <a:off x="7189030" y="4901703"/>
            <a:ext cx="863270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7" name="属性绑定"/>
          <p:cNvSpPr txBox="1"/>
          <p:nvPr/>
        </p:nvSpPr>
        <p:spPr>
          <a:xfrm>
            <a:off x="8041469" y="4654550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属性绑定</a:t>
            </a:r>
          </a:p>
        </p:txBody>
      </p:sp>
      <p:sp>
        <p:nvSpPr>
          <p:cNvPr id="228" name="线条"/>
          <p:cNvSpPr/>
          <p:nvPr/>
        </p:nvSpPr>
        <p:spPr>
          <a:xfrm flipH="1">
            <a:off x="4859348" y="6905559"/>
            <a:ext cx="2524966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9" name="事件绑定"/>
          <p:cNvSpPr txBox="1"/>
          <p:nvPr/>
        </p:nvSpPr>
        <p:spPr>
          <a:xfrm>
            <a:off x="7448298" y="6645209"/>
            <a:ext cx="13335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事件绑定</a:t>
            </a:r>
          </a:p>
        </p:txBody>
      </p:sp>
      <p:sp>
        <p:nvSpPr>
          <p:cNvPr id="230" name="不支持 ref 引用"/>
          <p:cNvSpPr txBox="1"/>
          <p:nvPr/>
        </p:nvSpPr>
        <p:spPr>
          <a:xfrm>
            <a:off x="5423560" y="8233435"/>
            <a:ext cx="215768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trike="sngStrike"/>
            </a:pPr>
            <a:r>
              <a:rPr strike="noStrike"/>
              <a:t>不支持 </a:t>
            </a:r>
            <a:r>
              <a:rPr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</a:rPr>
              <a:t>ref 引用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QQ20180510-103842-HD.mp4" descr="QQ20180510-103842-HD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1" y="36978"/>
            <a:ext cx="13004801" cy="7791813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运行结果…"/>
          <p:cNvSpPr txBox="1"/>
          <p:nvPr/>
        </p:nvSpPr>
        <p:spPr>
          <a:xfrm>
            <a:off x="5683250" y="8398242"/>
            <a:ext cx="16383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运行结果…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33333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